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2"/>
  </p:notesMasterIdLst>
  <p:sldIdLst>
    <p:sldId id="256" r:id="rId2"/>
    <p:sldId id="261" r:id="rId3"/>
    <p:sldId id="284" r:id="rId4"/>
    <p:sldId id="285" r:id="rId5"/>
    <p:sldId id="266" r:id="rId6"/>
    <p:sldId id="286" r:id="rId7"/>
    <p:sldId id="257" r:id="rId8"/>
    <p:sldId id="287" r:id="rId9"/>
    <p:sldId id="288" r:id="rId10"/>
    <p:sldId id="289" r:id="rId11"/>
    <p:sldId id="290" r:id="rId12"/>
    <p:sldId id="291" r:id="rId13"/>
    <p:sldId id="292" r:id="rId14"/>
    <p:sldId id="293" r:id="rId15"/>
    <p:sldId id="294" r:id="rId16"/>
    <p:sldId id="295" r:id="rId17"/>
    <p:sldId id="258" r:id="rId18"/>
    <p:sldId id="296" r:id="rId19"/>
    <p:sldId id="297" r:id="rId20"/>
    <p:sldId id="298"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CEB644A-A1CD-4F1E-A4CD-EAAB1B8BCCC0}">
  <a:tblStyle styleId="{BCEB644A-A1CD-4F1E-A4CD-EAAB1B8BCCC0}"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6" d="100"/>
          <a:sy n="116" d="100"/>
        </p:scale>
        <p:origin x="-84" y="76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49144116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Shape 10"/>
          <p:cNvSpPr/>
          <p:nvPr/>
        </p:nvSpPr>
        <p:spPr>
          <a:xfrm>
            <a:off x="-13225" y="-6600"/>
            <a:ext cx="7076050" cy="5160000"/>
          </a:xfrm>
          <a:custGeom>
            <a:avLst/>
            <a:gdLst/>
            <a:ahLst/>
            <a:cxnLst/>
            <a:rect l="0" t="0" r="0" b="0"/>
            <a:pathLst>
              <a:path w="283042" h="206400" extrusionOk="0">
                <a:moveTo>
                  <a:pt x="83248" y="0"/>
                </a:moveTo>
                <a:lnTo>
                  <a:pt x="0" y="0"/>
                </a:lnTo>
                <a:lnTo>
                  <a:pt x="0" y="206400"/>
                </a:lnTo>
                <a:lnTo>
                  <a:pt x="283042" y="206136"/>
                </a:lnTo>
                <a:close/>
              </a:path>
            </a:pathLst>
          </a:custGeom>
          <a:solidFill>
            <a:srgbClr val="212539">
              <a:alpha val="64620"/>
            </a:srgbClr>
          </a:solidFill>
          <a:ln>
            <a:noFill/>
          </a:ln>
        </p:spPr>
      </p:sp>
      <p:sp>
        <p:nvSpPr>
          <p:cNvPr id="11" name="Shape 11"/>
          <p:cNvSpPr txBox="1">
            <a:spLocks noGrp="1"/>
          </p:cNvSpPr>
          <p:nvPr>
            <p:ph type="ctrTitle"/>
          </p:nvPr>
        </p:nvSpPr>
        <p:spPr>
          <a:xfrm>
            <a:off x="457200" y="3363425"/>
            <a:ext cx="3850500" cy="1159800"/>
          </a:xfrm>
          <a:prstGeom prst="rect">
            <a:avLst/>
          </a:prstGeom>
        </p:spPr>
        <p:txBody>
          <a:bodyPr lIns="91425" tIns="91425" rIns="91425" bIns="91425" anchor="b"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3" name="Image 2" descr="13x20Zweeds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88140"/>
            <a:ext cx="9242187" cy="6931640"/>
          </a:xfrm>
          <a:prstGeom prst="rect">
            <a:avLst/>
          </a:prstGeom>
        </p:spPr>
      </p:pic>
      <p:sp>
        <p:nvSpPr>
          <p:cNvPr id="18" name="Shape 18"/>
          <p:cNvSpPr/>
          <p:nvPr/>
        </p:nvSpPr>
        <p:spPr>
          <a:xfrm flipH="1">
            <a:off x="667309" y="-6600"/>
            <a:ext cx="8476700" cy="5153400"/>
          </a:xfrm>
          <a:custGeom>
            <a:avLst/>
            <a:gdLst/>
            <a:ahLst/>
            <a:cxnLst/>
            <a:rect l="0" t="0" r="0" b="0"/>
            <a:pathLst>
              <a:path w="339068" h="206136" extrusionOk="0">
                <a:moveTo>
                  <a:pt x="139274" y="0"/>
                </a:moveTo>
                <a:lnTo>
                  <a:pt x="0" y="264"/>
                </a:lnTo>
                <a:lnTo>
                  <a:pt x="0" y="206045"/>
                </a:lnTo>
                <a:lnTo>
                  <a:pt x="339068" y="206136"/>
                </a:lnTo>
                <a:close/>
              </a:path>
            </a:pathLst>
          </a:custGeom>
          <a:solidFill>
            <a:srgbClr val="212539">
              <a:alpha val="64620"/>
            </a:srgbClr>
          </a:solidFill>
          <a:ln>
            <a:noFill/>
          </a:ln>
        </p:spPr>
      </p:sp>
      <p:sp>
        <p:nvSpPr>
          <p:cNvPr id="19" name="Shape 19"/>
          <p:cNvSpPr/>
          <p:nvPr/>
        </p:nvSpPr>
        <p:spPr>
          <a:xfrm>
            <a:off x="0" y="-6600"/>
            <a:ext cx="8476700" cy="5153400"/>
          </a:xfrm>
          <a:custGeom>
            <a:avLst/>
            <a:gdLst/>
            <a:ahLst/>
            <a:cxnLst/>
            <a:rect l="0" t="0" r="0" b="0"/>
            <a:pathLst>
              <a:path w="339068" h="206136" extrusionOk="0">
                <a:moveTo>
                  <a:pt x="139274" y="0"/>
                </a:moveTo>
                <a:lnTo>
                  <a:pt x="0" y="264"/>
                </a:lnTo>
                <a:lnTo>
                  <a:pt x="0" y="206045"/>
                </a:lnTo>
                <a:lnTo>
                  <a:pt x="339068" y="206136"/>
                </a:lnTo>
                <a:close/>
              </a:path>
            </a:pathLst>
          </a:custGeom>
          <a:solidFill>
            <a:srgbClr val="212539">
              <a:alpha val="64620"/>
            </a:srgbClr>
          </a:solidFill>
          <a:ln>
            <a:noFill/>
          </a:ln>
        </p:spPr>
      </p:sp>
      <p:sp>
        <p:nvSpPr>
          <p:cNvPr id="20" name="Shape 20"/>
          <p:cNvSpPr txBox="1">
            <a:spLocks noGrp="1"/>
          </p:cNvSpPr>
          <p:nvPr>
            <p:ph type="body" idx="1"/>
          </p:nvPr>
        </p:nvSpPr>
        <p:spPr>
          <a:xfrm>
            <a:off x="2576800" y="832475"/>
            <a:ext cx="3990600" cy="3841200"/>
          </a:xfrm>
          <a:prstGeom prst="rect">
            <a:avLst/>
          </a:prstGeom>
        </p:spPr>
        <p:txBody>
          <a:bodyPr lIns="91425" tIns="91425" rIns="91425" bIns="91425" anchor="ctr" anchorCtr="0"/>
          <a:lstStyle>
            <a:lvl1pPr lvl="0" algn="ctr" rtl="0">
              <a:spcBef>
                <a:spcPts val="0"/>
              </a:spcBef>
              <a:buSzPct val="100000"/>
              <a:defRPr sz="2400"/>
            </a:lvl1pPr>
            <a:lvl2pPr lvl="1" algn="ctr" rtl="0">
              <a:spcBef>
                <a:spcPts val="0"/>
              </a:spcBef>
              <a:buSzPct val="100000"/>
              <a:defRPr sz="2400"/>
            </a:lvl2pPr>
            <a:lvl3pPr lvl="2" algn="ctr" rtl="0">
              <a:spcBef>
                <a:spcPts val="0"/>
              </a:spcBef>
              <a:buSzPct val="100000"/>
              <a:defRPr sz="2400"/>
            </a:lvl3pPr>
            <a:lvl4pPr lvl="3" algn="ctr" rtl="0">
              <a:spcBef>
                <a:spcPts val="0"/>
              </a:spcBef>
              <a:buSzPct val="100000"/>
              <a:defRPr sz="2400"/>
            </a:lvl4pPr>
            <a:lvl5pPr lvl="4" algn="ctr" rtl="0">
              <a:spcBef>
                <a:spcPts val="0"/>
              </a:spcBef>
              <a:buSzPct val="100000"/>
              <a:defRPr sz="2400"/>
            </a:lvl5pPr>
            <a:lvl6pPr lvl="5" algn="ctr" rtl="0">
              <a:spcBef>
                <a:spcPts val="0"/>
              </a:spcBef>
              <a:buSzPct val="100000"/>
              <a:defRPr sz="2400"/>
            </a:lvl6pPr>
            <a:lvl7pPr lvl="6" algn="ctr" rtl="0">
              <a:spcBef>
                <a:spcPts val="0"/>
              </a:spcBef>
              <a:buSzPct val="100000"/>
              <a:defRPr sz="2400"/>
            </a:lvl7pPr>
            <a:lvl8pPr lvl="7" algn="ctr" rtl="0">
              <a:spcBef>
                <a:spcPts val="0"/>
              </a:spcBef>
              <a:buSzPct val="100000"/>
              <a:defRPr sz="2400"/>
            </a:lvl8pPr>
            <a:lvl9pPr lvl="8" algn="ctr">
              <a:spcBef>
                <a:spcPts val="0"/>
              </a:spcBef>
              <a:buSzPct val="100000"/>
              <a:defRPr sz="2400"/>
            </a:lvl9pPr>
          </a:lstStyle>
          <a:p>
            <a:endParaRPr/>
          </a:p>
        </p:txBody>
      </p:sp>
      <p:sp>
        <p:nvSpPr>
          <p:cNvPr id="21" name="Shape 21"/>
          <p:cNvSpPr txBox="1"/>
          <p:nvPr/>
        </p:nvSpPr>
        <p:spPr>
          <a:xfrm>
            <a:off x="3593400" y="-6599"/>
            <a:ext cx="1957200" cy="1011000"/>
          </a:xfrm>
          <a:prstGeom prst="rect">
            <a:avLst/>
          </a:prstGeom>
          <a:noFill/>
          <a:ln>
            <a:noFill/>
          </a:ln>
        </p:spPr>
        <p:txBody>
          <a:bodyPr lIns="91425" tIns="91425" rIns="91425" bIns="91425" anchor="t" anchorCtr="0">
            <a:noAutofit/>
          </a:bodyPr>
          <a:lstStyle/>
          <a:p>
            <a:pPr lvl="0" algn="ctr">
              <a:spcBef>
                <a:spcPts val="0"/>
              </a:spcBef>
              <a:buNone/>
            </a:pPr>
            <a:r>
              <a:rPr lang="en" sz="7200">
                <a:solidFill>
                  <a:srgbClr val="FFFFFF"/>
                </a:solidFill>
                <a:latin typeface="Twentieth Century"/>
                <a:ea typeface="Twentieth Century"/>
                <a:cs typeface="Twentieth Century"/>
                <a:sym typeface="Twentieth Century"/>
              </a:rPr>
              <a:t>“</a:t>
            </a:r>
          </a:p>
        </p:txBody>
      </p:sp>
      <p:sp>
        <p:nvSpPr>
          <p:cNvPr id="22" name="Shape 22"/>
          <p:cNvSpPr txBox="1">
            <a:spLocks noGrp="1"/>
          </p:cNvSpPr>
          <p:nvPr>
            <p:ph type="sldNum" idx="12"/>
          </p:nvPr>
        </p:nvSpPr>
        <p:spPr>
          <a:xfrm>
            <a:off x="4297650" y="4673650"/>
            <a:ext cx="548700" cy="245100"/>
          </a:xfrm>
          <a:prstGeom prst="rect">
            <a:avLst/>
          </a:prstGeom>
        </p:spPr>
        <p:txBody>
          <a:bodyPr lIns="91425" tIns="91425" rIns="91425" bIns="91425" anchor="ctr" anchorCtr="0">
            <a:noAutofit/>
          </a:bodyPr>
          <a:lstStyle/>
          <a:p>
            <a:pPr lvl="0" algn="ctr">
              <a:spcBef>
                <a:spcPts val="0"/>
              </a:spcBef>
              <a:buNone/>
            </a:pPr>
            <a:fld id="{00000000-1234-1234-1234-123412341234}" type="slidenum">
              <a:rPr lang="en"/>
              <a:t>‹N°›</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Shape 24"/>
          <p:cNvSpPr/>
          <p:nvPr/>
        </p:nvSpPr>
        <p:spPr>
          <a:xfrm>
            <a:off x="0" y="-6600"/>
            <a:ext cx="5039895" cy="5153400"/>
          </a:xfrm>
          <a:custGeom>
            <a:avLst/>
            <a:gdLst/>
            <a:ahLst/>
            <a:cxnLst/>
            <a:rect l="0" t="0" r="0" b="0"/>
            <a:pathLst>
              <a:path w="339068" h="206136" extrusionOk="0">
                <a:moveTo>
                  <a:pt x="139274" y="0"/>
                </a:moveTo>
                <a:lnTo>
                  <a:pt x="0" y="264"/>
                </a:lnTo>
                <a:lnTo>
                  <a:pt x="0" y="206045"/>
                </a:lnTo>
                <a:lnTo>
                  <a:pt x="339068" y="206136"/>
                </a:lnTo>
                <a:close/>
              </a:path>
            </a:pathLst>
          </a:custGeom>
          <a:solidFill>
            <a:srgbClr val="212539">
              <a:alpha val="64620"/>
            </a:srgbClr>
          </a:solidFill>
          <a:ln>
            <a:noFill/>
          </a:ln>
        </p:spPr>
      </p:sp>
      <p:sp>
        <p:nvSpPr>
          <p:cNvPr id="25" name="Shape 25"/>
          <p:cNvSpPr txBox="1">
            <a:spLocks noGrp="1"/>
          </p:cNvSpPr>
          <p:nvPr>
            <p:ph type="title"/>
          </p:nvPr>
        </p:nvSpPr>
        <p:spPr>
          <a:xfrm>
            <a:off x="457200" y="984875"/>
            <a:ext cx="2383800" cy="629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457200" y="1715122"/>
            <a:ext cx="4762200" cy="2736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457200" y="4673650"/>
            <a:ext cx="548700" cy="245100"/>
          </a:xfrm>
          <a:prstGeom prst="rect">
            <a:avLst/>
          </a:prstGeom>
        </p:spPr>
        <p:txBody>
          <a:bodyPr lIns="91425" tIns="91425" rIns="91425" bIns="91425" anchor="ctr" anchorCtr="0">
            <a:noAutofit/>
          </a:bodyPr>
          <a:lstStyle/>
          <a:p>
            <a:pPr lvl="0">
              <a:spcBef>
                <a:spcPts val="0"/>
              </a:spcBef>
              <a:buNone/>
            </a:pPr>
            <a:fld id="{00000000-1234-1234-1234-123412341234}" type="slidenum">
              <a:rPr lang="en"/>
              <a:t>‹N°›</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Shape 29"/>
          <p:cNvSpPr/>
          <p:nvPr/>
        </p:nvSpPr>
        <p:spPr>
          <a:xfrm>
            <a:off x="0" y="-6600"/>
            <a:ext cx="8476700" cy="5153400"/>
          </a:xfrm>
          <a:custGeom>
            <a:avLst/>
            <a:gdLst/>
            <a:ahLst/>
            <a:cxnLst/>
            <a:rect l="0" t="0" r="0" b="0"/>
            <a:pathLst>
              <a:path w="339068" h="206136" extrusionOk="0">
                <a:moveTo>
                  <a:pt x="139274" y="0"/>
                </a:moveTo>
                <a:lnTo>
                  <a:pt x="0" y="264"/>
                </a:lnTo>
                <a:lnTo>
                  <a:pt x="0" y="206045"/>
                </a:lnTo>
                <a:lnTo>
                  <a:pt x="339068" y="206136"/>
                </a:lnTo>
                <a:close/>
              </a:path>
            </a:pathLst>
          </a:custGeom>
          <a:solidFill>
            <a:srgbClr val="212539">
              <a:alpha val="64620"/>
            </a:srgbClr>
          </a:solidFill>
          <a:ln>
            <a:noFill/>
          </a:ln>
        </p:spPr>
      </p:sp>
      <p:sp>
        <p:nvSpPr>
          <p:cNvPr id="30" name="Shape 30"/>
          <p:cNvSpPr txBox="1">
            <a:spLocks noGrp="1"/>
          </p:cNvSpPr>
          <p:nvPr>
            <p:ph type="title"/>
          </p:nvPr>
        </p:nvSpPr>
        <p:spPr>
          <a:xfrm>
            <a:off x="457200" y="984875"/>
            <a:ext cx="2383800" cy="629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body" idx="1"/>
          </p:nvPr>
        </p:nvSpPr>
        <p:spPr>
          <a:xfrm>
            <a:off x="457200" y="1711200"/>
            <a:ext cx="2276400" cy="27486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body" idx="2"/>
          </p:nvPr>
        </p:nvSpPr>
        <p:spPr>
          <a:xfrm>
            <a:off x="2870547" y="1711200"/>
            <a:ext cx="2276399" cy="27486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sldNum" idx="12"/>
          </p:nvPr>
        </p:nvSpPr>
        <p:spPr>
          <a:xfrm>
            <a:off x="457200" y="4673650"/>
            <a:ext cx="548700" cy="245100"/>
          </a:xfrm>
          <a:prstGeom prst="rect">
            <a:avLst/>
          </a:prstGeom>
        </p:spPr>
        <p:txBody>
          <a:bodyPr lIns="91425" tIns="91425" rIns="91425" bIns="91425" anchor="ctr" anchorCtr="0">
            <a:noAutofit/>
          </a:bodyPr>
          <a:lstStyle/>
          <a:p>
            <a:pPr lvl="0">
              <a:spcBef>
                <a:spcPts val="0"/>
              </a:spcBef>
              <a:buNone/>
            </a:pPr>
            <a:fld id="{00000000-1234-1234-1234-123412341234}" type="slidenum">
              <a:rPr lang="en"/>
              <a:t>‹N°›</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Shape 50"/>
          <p:cNvSpPr/>
          <p:nvPr/>
        </p:nvSpPr>
        <p:spPr>
          <a:xfrm>
            <a:off x="-13225" y="-6600"/>
            <a:ext cx="7076050" cy="5160000"/>
          </a:xfrm>
          <a:custGeom>
            <a:avLst/>
            <a:gdLst/>
            <a:ahLst/>
            <a:cxnLst/>
            <a:rect l="0" t="0" r="0" b="0"/>
            <a:pathLst>
              <a:path w="283042" h="206400" extrusionOk="0">
                <a:moveTo>
                  <a:pt x="83248" y="0"/>
                </a:moveTo>
                <a:lnTo>
                  <a:pt x="0" y="0"/>
                </a:lnTo>
                <a:lnTo>
                  <a:pt x="0" y="206400"/>
                </a:lnTo>
                <a:lnTo>
                  <a:pt x="283042" y="206136"/>
                </a:lnTo>
                <a:close/>
              </a:path>
            </a:pathLst>
          </a:custGeom>
          <a:solidFill>
            <a:srgbClr val="212539">
              <a:alpha val="64620"/>
            </a:srgbClr>
          </a:solidFill>
          <a:ln>
            <a:noFill/>
          </a:ln>
        </p:spPr>
      </p:sp>
      <p:sp>
        <p:nvSpPr>
          <p:cNvPr id="51" name="Shape 51"/>
          <p:cNvSpPr txBox="1">
            <a:spLocks noGrp="1"/>
          </p:cNvSpPr>
          <p:nvPr>
            <p:ph type="sldNum" idx="12"/>
          </p:nvPr>
        </p:nvSpPr>
        <p:spPr>
          <a:xfrm>
            <a:off x="457200" y="4673650"/>
            <a:ext cx="548700" cy="245100"/>
          </a:xfrm>
          <a:prstGeom prst="rect">
            <a:avLst/>
          </a:prstGeom>
        </p:spPr>
        <p:txBody>
          <a:bodyPr lIns="91425" tIns="91425" rIns="91425" bIns="91425" anchor="ctr" anchorCtr="0">
            <a:noAutofit/>
          </a:bodyPr>
          <a:lstStyle/>
          <a:p>
            <a:pPr lvl="0">
              <a:spcBef>
                <a:spcPts val="0"/>
              </a:spcBef>
              <a:buNone/>
            </a:pPr>
            <a:fld id="{00000000-1234-1234-1234-123412341234}" type="slidenum">
              <a:rPr lang="en"/>
              <a:t>‹N°›</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6A5A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984875"/>
            <a:ext cx="2383800" cy="629700"/>
          </a:xfrm>
          <a:prstGeom prst="rect">
            <a:avLst/>
          </a:prstGeom>
          <a:noFill/>
          <a:ln>
            <a:noFill/>
          </a:ln>
        </p:spPr>
        <p:txBody>
          <a:bodyPr lIns="91425" tIns="91425" rIns="91425" bIns="91425" anchor="b" anchorCtr="0"/>
          <a:lstStyle>
            <a:lvl1pPr lvl="0">
              <a:spcBef>
                <a:spcPts val="0"/>
              </a:spcBef>
              <a:buClr>
                <a:srgbClr val="FFFFFF"/>
              </a:buClr>
              <a:buSzPct val="100000"/>
              <a:buFont typeface="Raleway"/>
              <a:buNone/>
              <a:defRPr sz="1800" b="1">
                <a:solidFill>
                  <a:srgbClr val="FFFFFF"/>
                </a:solidFill>
                <a:latin typeface="Raleway"/>
                <a:ea typeface="Raleway"/>
                <a:cs typeface="Raleway"/>
                <a:sym typeface="Raleway"/>
              </a:defRPr>
            </a:lvl1pPr>
            <a:lvl2pPr lvl="1">
              <a:spcBef>
                <a:spcPts val="0"/>
              </a:spcBef>
              <a:buClr>
                <a:srgbClr val="FFFFFF"/>
              </a:buClr>
              <a:buSzPct val="100000"/>
              <a:buFont typeface="Raleway"/>
              <a:buNone/>
              <a:defRPr sz="1800" b="1">
                <a:solidFill>
                  <a:srgbClr val="FFFFFF"/>
                </a:solidFill>
                <a:latin typeface="Raleway"/>
                <a:ea typeface="Raleway"/>
                <a:cs typeface="Raleway"/>
                <a:sym typeface="Raleway"/>
              </a:defRPr>
            </a:lvl2pPr>
            <a:lvl3pPr lvl="2">
              <a:spcBef>
                <a:spcPts val="0"/>
              </a:spcBef>
              <a:buClr>
                <a:srgbClr val="FFFFFF"/>
              </a:buClr>
              <a:buSzPct val="100000"/>
              <a:buFont typeface="Raleway"/>
              <a:buNone/>
              <a:defRPr sz="1800" b="1">
                <a:solidFill>
                  <a:srgbClr val="FFFFFF"/>
                </a:solidFill>
                <a:latin typeface="Raleway"/>
                <a:ea typeface="Raleway"/>
                <a:cs typeface="Raleway"/>
                <a:sym typeface="Raleway"/>
              </a:defRPr>
            </a:lvl3pPr>
            <a:lvl4pPr lvl="3">
              <a:spcBef>
                <a:spcPts val="0"/>
              </a:spcBef>
              <a:buClr>
                <a:srgbClr val="FFFFFF"/>
              </a:buClr>
              <a:buSzPct val="100000"/>
              <a:buFont typeface="Raleway"/>
              <a:buNone/>
              <a:defRPr sz="1800" b="1">
                <a:solidFill>
                  <a:srgbClr val="FFFFFF"/>
                </a:solidFill>
                <a:latin typeface="Raleway"/>
                <a:ea typeface="Raleway"/>
                <a:cs typeface="Raleway"/>
                <a:sym typeface="Raleway"/>
              </a:defRPr>
            </a:lvl4pPr>
            <a:lvl5pPr lvl="4">
              <a:spcBef>
                <a:spcPts val="0"/>
              </a:spcBef>
              <a:buClr>
                <a:srgbClr val="FFFFFF"/>
              </a:buClr>
              <a:buSzPct val="100000"/>
              <a:buFont typeface="Raleway"/>
              <a:buNone/>
              <a:defRPr sz="1800" b="1">
                <a:solidFill>
                  <a:srgbClr val="FFFFFF"/>
                </a:solidFill>
                <a:latin typeface="Raleway"/>
                <a:ea typeface="Raleway"/>
                <a:cs typeface="Raleway"/>
                <a:sym typeface="Raleway"/>
              </a:defRPr>
            </a:lvl5pPr>
            <a:lvl6pPr lvl="5">
              <a:spcBef>
                <a:spcPts val="0"/>
              </a:spcBef>
              <a:buClr>
                <a:srgbClr val="FFFFFF"/>
              </a:buClr>
              <a:buSzPct val="100000"/>
              <a:buFont typeface="Raleway"/>
              <a:buNone/>
              <a:defRPr sz="1800" b="1">
                <a:solidFill>
                  <a:srgbClr val="FFFFFF"/>
                </a:solidFill>
                <a:latin typeface="Raleway"/>
                <a:ea typeface="Raleway"/>
                <a:cs typeface="Raleway"/>
                <a:sym typeface="Raleway"/>
              </a:defRPr>
            </a:lvl6pPr>
            <a:lvl7pPr lvl="6">
              <a:spcBef>
                <a:spcPts val="0"/>
              </a:spcBef>
              <a:buClr>
                <a:srgbClr val="FFFFFF"/>
              </a:buClr>
              <a:buSzPct val="100000"/>
              <a:buFont typeface="Raleway"/>
              <a:buNone/>
              <a:defRPr sz="1800" b="1">
                <a:solidFill>
                  <a:srgbClr val="FFFFFF"/>
                </a:solidFill>
                <a:latin typeface="Raleway"/>
                <a:ea typeface="Raleway"/>
                <a:cs typeface="Raleway"/>
                <a:sym typeface="Raleway"/>
              </a:defRPr>
            </a:lvl7pPr>
            <a:lvl8pPr lvl="7">
              <a:spcBef>
                <a:spcPts val="0"/>
              </a:spcBef>
              <a:buClr>
                <a:srgbClr val="FFFFFF"/>
              </a:buClr>
              <a:buSzPct val="100000"/>
              <a:buFont typeface="Raleway"/>
              <a:buNone/>
              <a:defRPr sz="1800" b="1">
                <a:solidFill>
                  <a:srgbClr val="FFFFFF"/>
                </a:solidFill>
                <a:latin typeface="Raleway"/>
                <a:ea typeface="Raleway"/>
                <a:cs typeface="Raleway"/>
                <a:sym typeface="Raleway"/>
              </a:defRPr>
            </a:lvl8pPr>
            <a:lvl9pPr lvl="8">
              <a:spcBef>
                <a:spcPts val="0"/>
              </a:spcBef>
              <a:buClr>
                <a:srgbClr val="FFFFFF"/>
              </a:buClr>
              <a:buSzPct val="100000"/>
              <a:buFont typeface="Raleway"/>
              <a:buNone/>
              <a:defRPr sz="1800" b="1">
                <a:solidFill>
                  <a:srgbClr val="FFFFFF"/>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457200" y="1715122"/>
            <a:ext cx="4762200" cy="2736600"/>
          </a:xfrm>
          <a:prstGeom prst="rect">
            <a:avLst/>
          </a:prstGeom>
          <a:noFill/>
          <a:ln>
            <a:noFill/>
          </a:ln>
        </p:spPr>
        <p:txBody>
          <a:bodyPr lIns="91425" tIns="91425" rIns="91425" bIns="91425" anchor="t" anchorCtr="0"/>
          <a:lstStyle>
            <a:lvl1pPr lvl="0">
              <a:lnSpc>
                <a:spcPct val="115000"/>
              </a:lnSpc>
              <a:spcBef>
                <a:spcPts val="0"/>
              </a:spcBef>
              <a:spcAft>
                <a:spcPts val="1000"/>
              </a:spcAft>
              <a:buClr>
                <a:srgbClr val="FFFFFF"/>
              </a:buClr>
              <a:buFont typeface="Varela"/>
              <a:buChar char="╺"/>
              <a:defRPr>
                <a:solidFill>
                  <a:srgbClr val="FFFFFF"/>
                </a:solidFill>
                <a:latin typeface="Varela"/>
                <a:ea typeface="Varela"/>
                <a:cs typeface="Varela"/>
                <a:sym typeface="Varela"/>
              </a:defRPr>
            </a:lvl1pPr>
            <a:lvl2pPr lvl="1">
              <a:lnSpc>
                <a:spcPct val="115000"/>
              </a:lnSpc>
              <a:spcBef>
                <a:spcPts val="0"/>
              </a:spcBef>
              <a:spcAft>
                <a:spcPts val="1000"/>
              </a:spcAft>
              <a:buClr>
                <a:srgbClr val="FFFFFF"/>
              </a:buClr>
              <a:buFont typeface="Varela"/>
              <a:buChar char="╶"/>
              <a:defRPr>
                <a:solidFill>
                  <a:srgbClr val="FFFFFF"/>
                </a:solidFill>
                <a:latin typeface="Varela"/>
                <a:ea typeface="Varela"/>
                <a:cs typeface="Varela"/>
                <a:sym typeface="Varela"/>
              </a:defRPr>
            </a:lvl2pPr>
            <a:lvl3pPr lvl="2">
              <a:lnSpc>
                <a:spcPct val="115000"/>
              </a:lnSpc>
              <a:spcBef>
                <a:spcPts val="0"/>
              </a:spcBef>
              <a:spcAft>
                <a:spcPts val="1000"/>
              </a:spcAft>
              <a:buClr>
                <a:srgbClr val="FFFFFF"/>
              </a:buClr>
              <a:buFont typeface="Varela"/>
              <a:buChar char="╶"/>
              <a:defRPr>
                <a:solidFill>
                  <a:srgbClr val="FFFFFF"/>
                </a:solidFill>
                <a:latin typeface="Varela"/>
                <a:ea typeface="Varela"/>
                <a:cs typeface="Varela"/>
                <a:sym typeface="Varela"/>
              </a:defRPr>
            </a:lvl3pPr>
            <a:lvl4pPr lvl="3">
              <a:lnSpc>
                <a:spcPct val="115000"/>
              </a:lnSpc>
              <a:spcBef>
                <a:spcPts val="0"/>
              </a:spcBef>
              <a:spcAft>
                <a:spcPts val="1000"/>
              </a:spcAft>
              <a:buClr>
                <a:srgbClr val="FFFFFF"/>
              </a:buClr>
              <a:buFont typeface="Varela"/>
              <a:buChar char="╶"/>
              <a:defRPr>
                <a:solidFill>
                  <a:srgbClr val="FFFFFF"/>
                </a:solidFill>
                <a:latin typeface="Varela"/>
                <a:ea typeface="Varela"/>
                <a:cs typeface="Varela"/>
                <a:sym typeface="Varela"/>
              </a:defRPr>
            </a:lvl4pPr>
            <a:lvl5pPr lvl="4">
              <a:lnSpc>
                <a:spcPct val="115000"/>
              </a:lnSpc>
              <a:spcBef>
                <a:spcPts val="0"/>
              </a:spcBef>
              <a:spcAft>
                <a:spcPts val="1000"/>
              </a:spcAft>
              <a:buClr>
                <a:srgbClr val="FFFFFF"/>
              </a:buClr>
              <a:buFont typeface="Varela"/>
              <a:buChar char="╶"/>
              <a:defRPr>
                <a:solidFill>
                  <a:srgbClr val="FFFFFF"/>
                </a:solidFill>
                <a:latin typeface="Varela"/>
                <a:ea typeface="Varela"/>
                <a:cs typeface="Varela"/>
                <a:sym typeface="Varela"/>
              </a:defRPr>
            </a:lvl5pPr>
            <a:lvl6pPr lvl="5">
              <a:lnSpc>
                <a:spcPct val="115000"/>
              </a:lnSpc>
              <a:spcBef>
                <a:spcPts val="0"/>
              </a:spcBef>
              <a:spcAft>
                <a:spcPts val="1000"/>
              </a:spcAft>
              <a:buClr>
                <a:srgbClr val="FFFFFF"/>
              </a:buClr>
              <a:buFont typeface="Varela"/>
              <a:buChar char="╶"/>
              <a:defRPr>
                <a:solidFill>
                  <a:srgbClr val="FFFFFF"/>
                </a:solidFill>
                <a:latin typeface="Varela"/>
                <a:ea typeface="Varela"/>
                <a:cs typeface="Varela"/>
                <a:sym typeface="Varela"/>
              </a:defRPr>
            </a:lvl6pPr>
            <a:lvl7pPr lvl="6">
              <a:lnSpc>
                <a:spcPct val="115000"/>
              </a:lnSpc>
              <a:spcBef>
                <a:spcPts val="0"/>
              </a:spcBef>
              <a:spcAft>
                <a:spcPts val="1000"/>
              </a:spcAft>
              <a:buClr>
                <a:srgbClr val="FFFFFF"/>
              </a:buClr>
              <a:buFont typeface="Varela"/>
              <a:buChar char="╶"/>
              <a:defRPr>
                <a:solidFill>
                  <a:srgbClr val="FFFFFF"/>
                </a:solidFill>
                <a:latin typeface="Varela"/>
                <a:ea typeface="Varela"/>
                <a:cs typeface="Varela"/>
                <a:sym typeface="Varela"/>
              </a:defRPr>
            </a:lvl7pPr>
            <a:lvl8pPr lvl="7">
              <a:lnSpc>
                <a:spcPct val="115000"/>
              </a:lnSpc>
              <a:spcBef>
                <a:spcPts val="0"/>
              </a:spcBef>
              <a:spcAft>
                <a:spcPts val="1000"/>
              </a:spcAft>
              <a:buClr>
                <a:srgbClr val="FFFFFF"/>
              </a:buClr>
              <a:buFont typeface="Varela"/>
              <a:buChar char="╶"/>
              <a:defRPr>
                <a:solidFill>
                  <a:srgbClr val="FFFFFF"/>
                </a:solidFill>
                <a:latin typeface="Varela"/>
                <a:ea typeface="Varela"/>
                <a:cs typeface="Varela"/>
                <a:sym typeface="Varela"/>
              </a:defRPr>
            </a:lvl8pPr>
            <a:lvl9pPr lvl="8">
              <a:lnSpc>
                <a:spcPct val="115000"/>
              </a:lnSpc>
              <a:spcBef>
                <a:spcPts val="0"/>
              </a:spcBef>
              <a:spcAft>
                <a:spcPts val="1000"/>
              </a:spcAft>
              <a:buClr>
                <a:srgbClr val="FFFFFF"/>
              </a:buClr>
              <a:buFont typeface="Varela"/>
              <a:buChar char="╶"/>
              <a:defRPr>
                <a:solidFill>
                  <a:srgbClr val="FFFFFF"/>
                </a:solidFill>
                <a:latin typeface="Varela"/>
                <a:ea typeface="Varela"/>
                <a:cs typeface="Varela"/>
                <a:sym typeface="Varela"/>
              </a:defRPr>
            </a:lvl9pPr>
          </a:lstStyle>
          <a:p>
            <a:endParaRPr/>
          </a:p>
        </p:txBody>
      </p:sp>
      <p:sp>
        <p:nvSpPr>
          <p:cNvPr id="8" name="Shape 8"/>
          <p:cNvSpPr txBox="1">
            <a:spLocks noGrp="1"/>
          </p:cNvSpPr>
          <p:nvPr>
            <p:ph type="sldNum" idx="12"/>
          </p:nvPr>
        </p:nvSpPr>
        <p:spPr>
          <a:xfrm>
            <a:off x="457200" y="4673650"/>
            <a:ext cx="548700" cy="245100"/>
          </a:xfrm>
          <a:prstGeom prst="rect">
            <a:avLst/>
          </a:prstGeom>
          <a:noFill/>
          <a:ln>
            <a:noFill/>
          </a:ln>
        </p:spPr>
        <p:txBody>
          <a:bodyPr lIns="91425" tIns="91425" rIns="91425" bIns="91425" anchor="ctr" anchorCtr="0">
            <a:noAutofit/>
          </a:bodyPr>
          <a:lstStyle/>
          <a:p>
            <a:pPr lvl="0">
              <a:spcBef>
                <a:spcPts val="0"/>
              </a:spcBef>
              <a:buNone/>
            </a:pPr>
            <a:fld id="{00000000-1234-1234-1234-123412341234}" type="slidenum">
              <a:rPr lang="en" sz="1000" b="1">
                <a:solidFill>
                  <a:srgbClr val="FFFFFF"/>
                </a:solidFill>
                <a:latin typeface="Twentieth Century"/>
                <a:ea typeface="Twentieth Century"/>
                <a:cs typeface="Twentieth Century"/>
                <a:sym typeface="Twentieth Century"/>
              </a:rPr>
              <a:t>‹N°›</a:t>
            </a:fld>
            <a:endParaRPr lang="en" sz="1000" b="1">
              <a:solidFill>
                <a:srgbClr val="FFFFFF"/>
              </a:solidFill>
              <a:latin typeface="Twentieth Century"/>
              <a:ea typeface="Twentieth Century"/>
              <a:cs typeface="Twentieth Century"/>
              <a:sym typeface="Twentieth Century"/>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6"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457200" y="3363425"/>
            <a:ext cx="3850500" cy="1159800"/>
          </a:xfrm>
          <a:prstGeom prst="rect">
            <a:avLst/>
          </a:prstGeom>
        </p:spPr>
        <p:txBody>
          <a:bodyPr lIns="91425" tIns="91425" rIns="91425" bIns="91425" anchor="b" anchorCtr="0">
            <a:noAutofit/>
          </a:bodyPr>
          <a:lstStyle/>
          <a:p>
            <a:r>
              <a:rPr lang="fr-FR" dirty="0" smtClean="0"/>
              <a:t>REGARDS SUR </a:t>
            </a:r>
            <a:r>
              <a:rPr lang="fr-FR" dirty="0"/>
              <a:t>LA VILLE</a:t>
            </a:r>
            <a:br>
              <a:rPr lang="fr-FR" dirty="0"/>
            </a:br>
            <a:r>
              <a:rPr lang="fr-FR" sz="1400" dirty="0"/>
              <a:t>Observation urbaine en Ile-de-France</a:t>
            </a:r>
            <a:br>
              <a:rPr lang="fr-FR" sz="1400" dirty="0"/>
            </a:br>
            <a:r>
              <a:rPr lang="fr-FR" sz="1400" dirty="0"/>
              <a:t>4°1 et  4°3</a:t>
            </a:r>
            <a:br>
              <a:rPr lang="fr-FR" sz="1400" dirty="0"/>
            </a:br>
            <a:endParaRPr lang="en" sz="1400" dirty="0"/>
          </a:p>
        </p:txBody>
      </p:sp>
      <p:sp>
        <p:nvSpPr>
          <p:cNvPr id="4" name="Shape 85"/>
          <p:cNvSpPr txBox="1">
            <a:spLocks/>
          </p:cNvSpPr>
          <p:nvPr/>
        </p:nvSpPr>
        <p:spPr>
          <a:xfrm>
            <a:off x="5741236" y="4690478"/>
            <a:ext cx="3374700" cy="458074"/>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fr-FR" sz="1200" i="1" dirty="0" smtClean="0">
                <a:solidFill>
                  <a:schemeClr val="bg1"/>
                </a:solidFill>
              </a:rPr>
              <a:t>Étang de Carrières-sous-Poissy</a:t>
            </a:r>
            <a:endParaRPr lang="en" sz="1200" i="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xmlns:p14="http://schemas.microsoft.com/office/powerpoint/2010/main" spd="slow" advTm="2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p:cNvGrpSpPr/>
        <p:nvPr/>
      </p:nvGrpSpPr>
      <p:grpSpPr>
        <a:xfrm>
          <a:off x="0" y="0"/>
          <a:ext cx="0" cy="0"/>
          <a:chOff x="0" y="0"/>
          <a:chExt cx="0" cy="0"/>
        </a:xfrm>
      </p:grpSpPr>
      <p:pic>
        <p:nvPicPr>
          <p:cNvPr id="3" name="Image 2" descr="ob_35154a_dsc0098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01"/>
            <a:ext cx="9144000" cy="6095999"/>
          </a:xfrm>
          <a:prstGeom prst="rect">
            <a:avLst/>
          </a:prstGeom>
        </p:spPr>
      </p:pic>
      <p:sp>
        <p:nvSpPr>
          <p:cNvPr id="6" name="Shape 24"/>
          <p:cNvSpPr/>
          <p:nvPr/>
        </p:nvSpPr>
        <p:spPr>
          <a:xfrm>
            <a:off x="0" y="-6600"/>
            <a:ext cx="5039895" cy="5153400"/>
          </a:xfrm>
          <a:custGeom>
            <a:avLst/>
            <a:gdLst/>
            <a:ahLst/>
            <a:cxnLst/>
            <a:rect l="0" t="0" r="0" b="0"/>
            <a:pathLst>
              <a:path w="339068" h="206136" extrusionOk="0">
                <a:moveTo>
                  <a:pt x="139274" y="0"/>
                </a:moveTo>
                <a:lnTo>
                  <a:pt x="0" y="264"/>
                </a:lnTo>
                <a:lnTo>
                  <a:pt x="0" y="206045"/>
                </a:lnTo>
                <a:lnTo>
                  <a:pt x="339068" y="206136"/>
                </a:lnTo>
                <a:close/>
              </a:path>
            </a:pathLst>
          </a:custGeom>
          <a:solidFill>
            <a:srgbClr val="212539">
              <a:alpha val="64620"/>
            </a:srgbClr>
          </a:solidFill>
          <a:ln>
            <a:noFill/>
          </a:ln>
        </p:spPr>
      </p:sp>
      <p:sp>
        <p:nvSpPr>
          <p:cNvPr id="97" name="Shape 97"/>
          <p:cNvSpPr txBox="1">
            <a:spLocks noGrp="1"/>
          </p:cNvSpPr>
          <p:nvPr>
            <p:ph type="title"/>
          </p:nvPr>
        </p:nvSpPr>
        <p:spPr>
          <a:xfrm>
            <a:off x="457199" y="4245475"/>
            <a:ext cx="3329161" cy="629700"/>
          </a:xfrm>
          <a:prstGeom prst="rect">
            <a:avLst/>
          </a:prstGeom>
        </p:spPr>
        <p:txBody>
          <a:bodyPr lIns="91425" tIns="91425" rIns="91425" bIns="91425" anchor="b" anchorCtr="0">
            <a:noAutofit/>
          </a:bodyPr>
          <a:lstStyle/>
          <a:p>
            <a:pPr lvl="0">
              <a:spcBef>
                <a:spcPts val="0"/>
              </a:spcBef>
              <a:buNone/>
            </a:pPr>
            <a:r>
              <a:rPr lang="fr-FR" dirty="0" smtClean="0"/>
              <a:t>CARRIÈRES-SOUS-POISSY </a:t>
            </a:r>
            <a:endParaRPr lang="en" dirty="0"/>
          </a:p>
        </p:txBody>
      </p:sp>
    </p:spTree>
    <p:extLst>
      <p:ext uri="{BB962C8B-B14F-4D97-AF65-F5344CB8AC3E}">
        <p14:creationId xmlns:p14="http://schemas.microsoft.com/office/powerpoint/2010/main" val="2562611065"/>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xmlns:p14="http://schemas.microsoft.com/office/powerpoint/2010/main" spd="slow" advTm="2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0" y="1235161"/>
            <a:ext cx="9143800" cy="3083604"/>
          </a:xfrm>
          <a:prstGeom prst="rect">
            <a:avLst/>
          </a:prstGeom>
        </p:spPr>
        <p:txBody>
          <a:bodyPr lIns="91425" tIns="91425" rIns="91425" bIns="91425" anchor="ctr" anchorCtr="0">
            <a:noAutofit/>
          </a:bodyPr>
          <a:lstStyle/>
          <a:p>
            <a:pPr>
              <a:buNone/>
            </a:pPr>
            <a:r>
              <a:rPr lang="fr-FR" sz="1300" b="1" dirty="0"/>
              <a:t>Le lundi 8 mai</a:t>
            </a:r>
            <a:r>
              <a:rPr lang="fr-FR" sz="1300" dirty="0"/>
              <a:t>, après les cours, je suis allé à Leclerc et j'ai aperçu un jeune homme qui devait avoir entre 13 et 14 ans avec des habits sales et la peau crasseuse. Il demandait un peu d'argent. Les passants n'osaient même pas le regarder, comme s'il s'agissait d'une erreur de la nature.</a:t>
            </a:r>
          </a:p>
          <a:p>
            <a:pPr>
              <a:buNone/>
            </a:pPr>
            <a:r>
              <a:rPr lang="fr-FR" sz="1300" b="1" dirty="0" smtClean="0"/>
              <a:t>Le </a:t>
            </a:r>
            <a:r>
              <a:rPr lang="fr-FR" sz="1300" b="1" dirty="0"/>
              <a:t>mardi 9 mai</a:t>
            </a:r>
            <a:r>
              <a:rPr lang="fr-FR" sz="1300" dirty="0"/>
              <a:t>, je me suis rendu au Mc Do, près de Leclerc. Un vigile de grande taille, de couleur noire et qui devait avoir la quarantaine me fixait constamment, comme si je m'apprêtais à commettre un délit. </a:t>
            </a:r>
          </a:p>
          <a:p>
            <a:pPr>
              <a:buNone/>
            </a:pPr>
            <a:r>
              <a:rPr lang="fr-FR" sz="1300" b="1" dirty="0" smtClean="0"/>
              <a:t>Vendredi </a:t>
            </a:r>
            <a:r>
              <a:rPr lang="fr-FR" sz="1300" b="1" dirty="0"/>
              <a:t>12 mai</a:t>
            </a:r>
            <a:r>
              <a:rPr lang="fr-FR" sz="1300" dirty="0"/>
              <a:t>, Leclerc. Je faisais la queue comme tout le monde et subitement, un homme doubla une femme, sans aucune hésitation. La femme ne dit rien.</a:t>
            </a:r>
          </a:p>
          <a:p>
            <a:pPr>
              <a:buNone/>
            </a:pPr>
            <a:r>
              <a:rPr lang="fr-FR" sz="1300" b="1" dirty="0" smtClean="0"/>
              <a:t>Samedi </a:t>
            </a:r>
            <a:r>
              <a:rPr lang="fr-FR" sz="1300" b="1" dirty="0"/>
              <a:t>13 mai</a:t>
            </a:r>
            <a:r>
              <a:rPr lang="fr-FR" sz="1300" dirty="0"/>
              <a:t>, au KFC de Carrières-sous-Poissy. Un homme barbu qui sentait l'alcool s'est mis à me parler de choses insensées.</a:t>
            </a:r>
          </a:p>
          <a:p>
            <a:pPr>
              <a:buNone/>
            </a:pPr>
            <a:r>
              <a:rPr lang="fr-FR" sz="1300" b="1" dirty="0" smtClean="0"/>
              <a:t>Le </a:t>
            </a:r>
            <a:r>
              <a:rPr lang="fr-FR" sz="1300" b="1" dirty="0"/>
              <a:t>samedi 20 mai</a:t>
            </a:r>
            <a:r>
              <a:rPr lang="fr-FR" sz="1300" dirty="0"/>
              <a:t>, en prenant la ligne 14 du métro, un homme accompagné de son accordéon se mit à jouer de la musique et fut récompensé par des pièces de 20 centimes et de 50 centimes.</a:t>
            </a:r>
            <a:br>
              <a:rPr lang="fr-FR" sz="1300" dirty="0"/>
            </a:br>
            <a:r>
              <a:rPr lang="fr-FR" sz="1300" b="1" dirty="0" smtClean="0"/>
              <a:t>Le </a:t>
            </a:r>
            <a:r>
              <a:rPr lang="fr-FR" sz="1300" b="1" dirty="0"/>
              <a:t>samedi 26 mai</a:t>
            </a:r>
            <a:r>
              <a:rPr lang="fr-FR" sz="1300" dirty="0"/>
              <a:t>, je suis allé au grec. En arrivant à la caisse, j'ai remarqué qu'il me manquait 1€. Un homme me donna alors 1€ pour finaliser ma commande.</a:t>
            </a:r>
          </a:p>
          <a:p>
            <a:pPr>
              <a:buNone/>
            </a:pPr>
            <a:r>
              <a:rPr lang="fr-FR" sz="1300" i="1" dirty="0" smtClean="0"/>
              <a:t>Mohamed BARRY</a:t>
            </a:r>
            <a:endParaRPr lang="fr-FR" sz="1300" i="1" dirty="0"/>
          </a:p>
        </p:txBody>
      </p:sp>
    </p:spTree>
    <p:extLst>
      <p:ext uri="{BB962C8B-B14F-4D97-AF65-F5344CB8AC3E}">
        <p14:creationId xmlns:p14="http://schemas.microsoft.com/office/powerpoint/2010/main" val="187428630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xmlns:p14="http://schemas.microsoft.com/office/powerpoint/2010/main" spd="slow" advTm="2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3" name="Image 2" descr="Cover-RER-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47" y="-1"/>
            <a:ext cx="9210347" cy="6124881"/>
          </a:xfrm>
          <a:prstGeom prst="rect">
            <a:avLst/>
          </a:prstGeom>
        </p:spPr>
      </p:pic>
      <p:sp>
        <p:nvSpPr>
          <p:cNvPr id="7" name="Shape 46"/>
          <p:cNvSpPr/>
          <p:nvPr/>
        </p:nvSpPr>
        <p:spPr>
          <a:xfrm>
            <a:off x="0" y="-6600"/>
            <a:ext cx="8476700" cy="5153400"/>
          </a:xfrm>
          <a:custGeom>
            <a:avLst/>
            <a:gdLst/>
            <a:ahLst/>
            <a:cxnLst/>
            <a:rect l="0" t="0" r="0" b="0"/>
            <a:pathLst>
              <a:path w="339068" h="206136" extrusionOk="0">
                <a:moveTo>
                  <a:pt x="139274" y="0"/>
                </a:moveTo>
                <a:lnTo>
                  <a:pt x="0" y="264"/>
                </a:lnTo>
                <a:lnTo>
                  <a:pt x="0" y="206045"/>
                </a:lnTo>
                <a:lnTo>
                  <a:pt x="339068" y="206136"/>
                </a:lnTo>
                <a:close/>
              </a:path>
            </a:pathLst>
          </a:custGeom>
          <a:solidFill>
            <a:srgbClr val="212539">
              <a:alpha val="64620"/>
            </a:srgbClr>
          </a:solidFill>
          <a:ln>
            <a:noFill/>
          </a:ln>
        </p:spPr>
      </p:sp>
      <p:sp>
        <p:nvSpPr>
          <p:cNvPr id="68" name="Shape 68"/>
          <p:cNvSpPr txBox="1">
            <a:spLocks noGrp="1"/>
          </p:cNvSpPr>
          <p:nvPr>
            <p:ph type="title"/>
          </p:nvPr>
        </p:nvSpPr>
        <p:spPr>
          <a:xfrm>
            <a:off x="457200" y="984875"/>
            <a:ext cx="2383800" cy="629700"/>
          </a:xfrm>
          <a:prstGeom prst="rect">
            <a:avLst/>
          </a:prstGeom>
        </p:spPr>
        <p:txBody>
          <a:bodyPr lIns="91425" tIns="91425" rIns="91425" bIns="91425" anchor="b" anchorCtr="0">
            <a:noAutofit/>
          </a:bodyPr>
          <a:lstStyle/>
          <a:p>
            <a:pPr lvl="0" rtl="0">
              <a:spcBef>
                <a:spcPts val="0"/>
              </a:spcBef>
              <a:buNone/>
            </a:pPr>
            <a:r>
              <a:rPr lang="fr-FR" dirty="0" smtClean="0"/>
              <a:t>RER</a:t>
            </a:r>
            <a:endParaRPr lang="en" dirty="0"/>
          </a:p>
        </p:txBody>
      </p:sp>
      <p:sp>
        <p:nvSpPr>
          <p:cNvPr id="69" name="Shape 69"/>
          <p:cNvSpPr txBox="1">
            <a:spLocks noGrp="1"/>
          </p:cNvSpPr>
          <p:nvPr>
            <p:ph type="body" idx="2"/>
          </p:nvPr>
        </p:nvSpPr>
        <p:spPr>
          <a:xfrm>
            <a:off x="2870550" y="1825875"/>
            <a:ext cx="2436900" cy="1649100"/>
          </a:xfrm>
          <a:prstGeom prst="rect">
            <a:avLst/>
          </a:prstGeom>
        </p:spPr>
        <p:txBody>
          <a:bodyPr lIns="91425" tIns="91425" rIns="91425" bIns="91425" anchor="t" anchorCtr="0">
            <a:noAutofit/>
          </a:bodyPr>
          <a:lstStyle/>
          <a:p>
            <a:pPr>
              <a:buNone/>
            </a:pPr>
            <a:r>
              <a:rPr lang="fr-FR" dirty="0"/>
              <a:t>Un samedi, à Saint-Germain-en-Laye. Un commerçant vit un de ses clientes arriver en fauteuil roulant. Il mit aussitôt un plan incliné pour qu'elle puisse accéder facilement au magasin.</a:t>
            </a:r>
          </a:p>
          <a:p>
            <a:pPr>
              <a:buNone/>
            </a:pPr>
            <a:r>
              <a:rPr lang="fr-FR" dirty="0"/>
              <a:t/>
            </a:r>
            <a:br>
              <a:rPr lang="fr-FR" dirty="0"/>
            </a:br>
            <a:endParaRPr lang="fr-FR" dirty="0"/>
          </a:p>
          <a:p>
            <a:pPr>
              <a:buNone/>
            </a:pPr>
            <a:r>
              <a:rPr lang="fr-FR" dirty="0"/>
              <a:t>Un lundi, dans le RER. Une femme faisait semblant d'être enceinte et demandait de l'argent aux gens.</a:t>
            </a:r>
          </a:p>
          <a:p>
            <a:pPr>
              <a:buNone/>
            </a:pPr>
            <a:endParaRPr lang="fr-FR" dirty="0"/>
          </a:p>
          <a:p>
            <a:pPr>
              <a:buNone/>
            </a:pPr>
            <a:endParaRPr lang="fr-FR" dirty="0"/>
          </a:p>
        </p:txBody>
      </p:sp>
      <p:sp>
        <p:nvSpPr>
          <p:cNvPr id="70" name="Shape 70"/>
          <p:cNvSpPr txBox="1">
            <a:spLocks noGrp="1"/>
          </p:cNvSpPr>
          <p:nvPr>
            <p:ph type="body" idx="2"/>
          </p:nvPr>
        </p:nvSpPr>
        <p:spPr>
          <a:xfrm>
            <a:off x="457200" y="4466950"/>
            <a:ext cx="6969600" cy="413400"/>
          </a:xfrm>
          <a:prstGeom prst="rect">
            <a:avLst/>
          </a:prstGeom>
        </p:spPr>
        <p:txBody>
          <a:bodyPr lIns="91425" tIns="91425" rIns="91425" bIns="91425" anchor="t" anchorCtr="0">
            <a:noAutofit/>
          </a:bodyPr>
          <a:lstStyle/>
          <a:p>
            <a:pPr>
              <a:buNone/>
            </a:pPr>
            <a:r>
              <a:rPr lang="fr-FR" sz="1500" i="1" dirty="0" smtClean="0"/>
              <a:t>Léa </a:t>
            </a:r>
            <a:r>
              <a:rPr lang="fr-FR" sz="1500" i="1" dirty="0" smtClean="0"/>
              <a:t>ALTINISIK</a:t>
            </a:r>
            <a:endParaRPr lang="fr-FR" sz="1500" i="1" dirty="0"/>
          </a:p>
        </p:txBody>
      </p:sp>
      <p:sp>
        <p:nvSpPr>
          <p:cNvPr id="72" name="Shape 72"/>
          <p:cNvSpPr txBox="1">
            <a:spLocks noGrp="1"/>
          </p:cNvSpPr>
          <p:nvPr>
            <p:ph type="body" idx="1"/>
          </p:nvPr>
        </p:nvSpPr>
        <p:spPr>
          <a:xfrm>
            <a:off x="457200" y="1825875"/>
            <a:ext cx="2276400" cy="1649100"/>
          </a:xfrm>
          <a:prstGeom prst="rect">
            <a:avLst/>
          </a:prstGeom>
        </p:spPr>
        <p:txBody>
          <a:bodyPr lIns="91425" tIns="91425" rIns="91425" bIns="91425" anchor="t" anchorCtr="0">
            <a:noAutofit/>
          </a:bodyPr>
          <a:lstStyle/>
          <a:p>
            <a:pPr>
              <a:buNone/>
            </a:pPr>
            <a:r>
              <a:rPr lang="fr-FR" dirty="0"/>
              <a:t>Un mardi, au Leclerc de Carrières-sous-Poissy. Des bénévoles des Restos du cœur avec deux caddies récoltent des aliments pour l'association. Il y avait des clients qui donnaient de leurs courses aux bénévoles. </a:t>
            </a:r>
          </a:p>
          <a:p>
            <a:pPr>
              <a:buNone/>
            </a:pPr>
            <a:r>
              <a:rPr lang="fr-FR" dirty="0"/>
              <a:t/>
            </a:r>
            <a:br>
              <a:rPr lang="fr-FR" dirty="0"/>
            </a:br>
            <a:endParaRPr lang="fr-FR" dirty="0"/>
          </a:p>
        </p:txBody>
      </p:sp>
    </p:spTree>
    <p:extLst>
      <p:ext uri="{BB962C8B-B14F-4D97-AF65-F5344CB8AC3E}">
        <p14:creationId xmlns:p14="http://schemas.microsoft.com/office/powerpoint/2010/main" val="2326954479"/>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xmlns:p14="http://schemas.microsoft.com/office/powerpoint/2010/main" spd="slow" advTm="2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0" y="1235161"/>
            <a:ext cx="9143800" cy="3083604"/>
          </a:xfrm>
          <a:prstGeom prst="rect">
            <a:avLst/>
          </a:prstGeom>
        </p:spPr>
        <p:txBody>
          <a:bodyPr lIns="91425" tIns="91425" rIns="91425" bIns="91425" anchor="ctr" anchorCtr="0">
            <a:noAutofit/>
          </a:bodyPr>
          <a:lstStyle/>
          <a:p>
            <a:pPr>
              <a:buNone/>
            </a:pPr>
            <a:r>
              <a:rPr lang="fr-FR" sz="1400" b="1" dirty="0"/>
              <a:t>8 mai</a:t>
            </a:r>
            <a:r>
              <a:rPr lang="fr-FR" sz="1400" dirty="0"/>
              <a:t>. La ville est verdoyante, magnifique.</a:t>
            </a:r>
          </a:p>
          <a:p>
            <a:pPr>
              <a:buNone/>
            </a:pPr>
            <a:r>
              <a:rPr lang="fr-FR" sz="1400" b="1" dirty="0" smtClean="0"/>
              <a:t>9 </a:t>
            </a:r>
            <a:r>
              <a:rPr lang="fr-FR" sz="1400" b="1" dirty="0"/>
              <a:t>mai</a:t>
            </a:r>
            <a:r>
              <a:rPr lang="fr-FR" sz="1400" dirty="0"/>
              <a:t>. Hier a eu lieu le deuxième tour de l'élection présidentielle.</a:t>
            </a:r>
          </a:p>
          <a:p>
            <a:pPr>
              <a:buNone/>
            </a:pPr>
            <a:r>
              <a:rPr lang="fr-FR" sz="1400" i="1" dirty="0" err="1" smtClean="0"/>
              <a:t>Karolyne</a:t>
            </a:r>
            <a:r>
              <a:rPr lang="fr-FR" sz="1400" i="1" dirty="0" smtClean="0"/>
              <a:t> WUILLOT</a:t>
            </a:r>
          </a:p>
          <a:p>
            <a:pPr>
              <a:buNone/>
            </a:pPr>
            <a:endParaRPr lang="fr-FR" sz="1400" i="1" dirty="0"/>
          </a:p>
          <a:p>
            <a:pPr>
              <a:buNone/>
            </a:pPr>
            <a:r>
              <a:rPr lang="fr-FR" sz="1400" b="1" dirty="0" smtClean="0"/>
              <a:t>14 </a:t>
            </a:r>
            <a:r>
              <a:rPr lang="fr-FR" sz="1400" b="1" dirty="0"/>
              <a:t>mai</a:t>
            </a:r>
            <a:r>
              <a:rPr lang="fr-FR" sz="1400" dirty="0"/>
              <a:t>. Un dimanche à une sorte de déstockage : chaque personne ramène leurs objets à vendre. Tout était pas cher, c'était magnifique de voir des personnes y trouver leur bonheur.</a:t>
            </a:r>
          </a:p>
          <a:p>
            <a:pPr>
              <a:buNone/>
            </a:pPr>
            <a:r>
              <a:rPr lang="fr-FR" sz="1400" i="1" dirty="0" smtClean="0"/>
              <a:t>Inès EL KHANDARI</a:t>
            </a:r>
          </a:p>
          <a:p>
            <a:pPr>
              <a:buNone/>
            </a:pPr>
            <a:endParaRPr lang="fr-FR" sz="1400" i="1" dirty="0"/>
          </a:p>
          <a:p>
            <a:pPr>
              <a:buNone/>
            </a:pPr>
            <a:r>
              <a:rPr lang="fr-FR" sz="1400" dirty="0" smtClean="0"/>
              <a:t>Sur </a:t>
            </a:r>
            <a:r>
              <a:rPr lang="fr-FR" sz="1400" dirty="0"/>
              <a:t>un banc, non loin de la Seine. Une dame passa avec un gardien. Elle se plaignait de l'état de sa douche. Elle était vêtue d'une robe bleue. </a:t>
            </a:r>
          </a:p>
          <a:p>
            <a:pPr>
              <a:buNone/>
            </a:pPr>
            <a:r>
              <a:rPr lang="fr-FR" sz="1400" i="1" dirty="0" smtClean="0"/>
              <a:t>Rachid KIRCH</a:t>
            </a:r>
            <a:endParaRPr lang="fr-FR" sz="1400" i="1" dirty="0"/>
          </a:p>
        </p:txBody>
      </p:sp>
    </p:spTree>
    <p:extLst>
      <p:ext uri="{BB962C8B-B14F-4D97-AF65-F5344CB8AC3E}">
        <p14:creationId xmlns:p14="http://schemas.microsoft.com/office/powerpoint/2010/main" val="341500258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xmlns:p14="http://schemas.microsoft.com/office/powerpoint/2010/main" spd="slow" advTm="2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2" name="Image 1" descr="Gare_de_Poissy_-_Avril_2013_-_Quai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4664"/>
            <a:ext cx="9144000" cy="6858000"/>
          </a:xfrm>
          <a:prstGeom prst="rect">
            <a:avLst/>
          </a:prstGeom>
        </p:spPr>
      </p:pic>
      <p:sp>
        <p:nvSpPr>
          <p:cNvPr id="7" name="Shape 46"/>
          <p:cNvSpPr/>
          <p:nvPr/>
        </p:nvSpPr>
        <p:spPr>
          <a:xfrm>
            <a:off x="0" y="-6600"/>
            <a:ext cx="8476700" cy="5153400"/>
          </a:xfrm>
          <a:custGeom>
            <a:avLst/>
            <a:gdLst/>
            <a:ahLst/>
            <a:cxnLst/>
            <a:rect l="0" t="0" r="0" b="0"/>
            <a:pathLst>
              <a:path w="339068" h="206136" extrusionOk="0">
                <a:moveTo>
                  <a:pt x="139274" y="0"/>
                </a:moveTo>
                <a:lnTo>
                  <a:pt x="0" y="264"/>
                </a:lnTo>
                <a:lnTo>
                  <a:pt x="0" y="206045"/>
                </a:lnTo>
                <a:lnTo>
                  <a:pt x="339068" y="206136"/>
                </a:lnTo>
                <a:close/>
              </a:path>
            </a:pathLst>
          </a:custGeom>
          <a:solidFill>
            <a:srgbClr val="212539">
              <a:alpha val="64620"/>
            </a:srgbClr>
          </a:solidFill>
          <a:ln>
            <a:noFill/>
          </a:ln>
        </p:spPr>
      </p:sp>
      <p:sp>
        <p:nvSpPr>
          <p:cNvPr id="68" name="Shape 68"/>
          <p:cNvSpPr txBox="1">
            <a:spLocks noGrp="1"/>
          </p:cNvSpPr>
          <p:nvPr>
            <p:ph type="title"/>
          </p:nvPr>
        </p:nvSpPr>
        <p:spPr>
          <a:xfrm>
            <a:off x="457200" y="984875"/>
            <a:ext cx="2383800" cy="629700"/>
          </a:xfrm>
          <a:prstGeom prst="rect">
            <a:avLst/>
          </a:prstGeom>
        </p:spPr>
        <p:txBody>
          <a:bodyPr lIns="91425" tIns="91425" rIns="91425" bIns="91425" anchor="b" anchorCtr="0">
            <a:noAutofit/>
          </a:bodyPr>
          <a:lstStyle/>
          <a:p>
            <a:pPr lvl="0" rtl="0">
              <a:spcBef>
                <a:spcPts val="0"/>
              </a:spcBef>
              <a:buNone/>
            </a:pPr>
            <a:r>
              <a:rPr lang="fr-FR" dirty="0" smtClean="0"/>
              <a:t>TRAINS</a:t>
            </a:r>
            <a:endParaRPr lang="en" dirty="0"/>
          </a:p>
        </p:txBody>
      </p:sp>
      <p:sp>
        <p:nvSpPr>
          <p:cNvPr id="69" name="Shape 69"/>
          <p:cNvSpPr txBox="1">
            <a:spLocks noGrp="1"/>
          </p:cNvSpPr>
          <p:nvPr>
            <p:ph type="body" idx="2"/>
          </p:nvPr>
        </p:nvSpPr>
        <p:spPr>
          <a:xfrm>
            <a:off x="2870550" y="1825875"/>
            <a:ext cx="2436900" cy="1649100"/>
          </a:xfrm>
          <a:prstGeom prst="rect">
            <a:avLst/>
          </a:prstGeom>
        </p:spPr>
        <p:txBody>
          <a:bodyPr lIns="91425" tIns="91425" rIns="91425" bIns="91425" anchor="t" anchorCtr="0">
            <a:noAutofit/>
          </a:bodyPr>
          <a:lstStyle/>
          <a:p>
            <a:pPr>
              <a:buNone/>
            </a:pPr>
            <a:r>
              <a:rPr lang="fr-FR" sz="1400" dirty="0" smtClean="0"/>
              <a:t>Dans </a:t>
            </a:r>
            <a:r>
              <a:rPr lang="fr-FR" sz="1400" dirty="0"/>
              <a:t>le train, les jeunes se mettent dans les derniers wagons, à l'arrière, pour fumer en douce. Les gens ouvrent alors les fenêtres ou changent de wagon</a:t>
            </a:r>
            <a:r>
              <a:rPr lang="fr-FR" sz="1400" dirty="0" smtClean="0"/>
              <a:t>.</a:t>
            </a:r>
            <a:endParaRPr lang="fr-FR" sz="1400" dirty="0"/>
          </a:p>
        </p:txBody>
      </p:sp>
      <p:sp>
        <p:nvSpPr>
          <p:cNvPr id="70" name="Shape 70"/>
          <p:cNvSpPr txBox="1">
            <a:spLocks noGrp="1"/>
          </p:cNvSpPr>
          <p:nvPr>
            <p:ph type="body" idx="2"/>
          </p:nvPr>
        </p:nvSpPr>
        <p:spPr>
          <a:xfrm>
            <a:off x="457200" y="4466950"/>
            <a:ext cx="6969600" cy="413400"/>
          </a:xfrm>
          <a:prstGeom prst="rect">
            <a:avLst/>
          </a:prstGeom>
        </p:spPr>
        <p:txBody>
          <a:bodyPr lIns="91425" tIns="91425" rIns="91425" bIns="91425" anchor="t" anchorCtr="0">
            <a:noAutofit/>
          </a:bodyPr>
          <a:lstStyle/>
          <a:p>
            <a:pPr>
              <a:buNone/>
            </a:pPr>
            <a:r>
              <a:rPr lang="fr-FR" sz="1500" i="1" dirty="0" smtClean="0"/>
              <a:t>Ryan ADELSON</a:t>
            </a:r>
            <a:endParaRPr lang="fr-FR" sz="1500" i="1" dirty="0"/>
          </a:p>
        </p:txBody>
      </p:sp>
      <p:sp>
        <p:nvSpPr>
          <p:cNvPr id="72" name="Shape 72"/>
          <p:cNvSpPr txBox="1">
            <a:spLocks noGrp="1"/>
          </p:cNvSpPr>
          <p:nvPr>
            <p:ph type="body" idx="1"/>
          </p:nvPr>
        </p:nvSpPr>
        <p:spPr>
          <a:xfrm>
            <a:off x="457200" y="1825875"/>
            <a:ext cx="2276400" cy="1649100"/>
          </a:xfrm>
          <a:prstGeom prst="rect">
            <a:avLst/>
          </a:prstGeom>
        </p:spPr>
        <p:txBody>
          <a:bodyPr lIns="91425" tIns="91425" rIns="91425" bIns="91425" anchor="t" anchorCtr="0">
            <a:noAutofit/>
          </a:bodyPr>
          <a:lstStyle/>
          <a:p>
            <a:pPr>
              <a:buNone/>
            </a:pPr>
            <a:r>
              <a:rPr lang="fr-FR" sz="1400" dirty="0" smtClean="0"/>
              <a:t>Dans </a:t>
            </a:r>
            <a:r>
              <a:rPr lang="fr-FR" sz="1400" dirty="0"/>
              <a:t>les grandes surfaces, il y </a:t>
            </a:r>
            <a:r>
              <a:rPr lang="fr-FR" sz="1400" dirty="0" smtClean="0"/>
              <a:t>a </a:t>
            </a:r>
            <a:r>
              <a:rPr lang="fr-FR" sz="1400" dirty="0"/>
              <a:t>plus de monde le weekend que pendant la semaine parce que les gens sont actifs. Ils travaillent en semaine donc ils vont au supermarché le weekend et l'attente aux caisses est plus longue</a:t>
            </a:r>
            <a:r>
              <a:rPr lang="fr-FR" sz="1400" dirty="0" smtClean="0"/>
              <a:t>. </a:t>
            </a:r>
            <a:r>
              <a:rPr lang="fr-FR" sz="1400" dirty="0"/>
              <a:t/>
            </a:r>
            <a:br>
              <a:rPr lang="fr-FR" sz="1400" dirty="0"/>
            </a:br>
            <a:endParaRPr lang="fr-FR" sz="1400" dirty="0"/>
          </a:p>
          <a:p>
            <a:pPr>
              <a:buNone/>
            </a:pPr>
            <a:endParaRPr lang="fr-FR" sz="1400" dirty="0"/>
          </a:p>
        </p:txBody>
      </p:sp>
    </p:spTree>
    <p:extLst>
      <p:ext uri="{BB962C8B-B14F-4D97-AF65-F5344CB8AC3E}">
        <p14:creationId xmlns:p14="http://schemas.microsoft.com/office/powerpoint/2010/main" val="384431181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xmlns:p14="http://schemas.microsoft.com/office/powerpoint/2010/main" spd="slow" advTm="2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0" y="1235161"/>
            <a:ext cx="9143800" cy="3083604"/>
          </a:xfrm>
          <a:prstGeom prst="rect">
            <a:avLst/>
          </a:prstGeom>
        </p:spPr>
        <p:txBody>
          <a:bodyPr lIns="91425" tIns="91425" rIns="91425" bIns="91425" anchor="ctr" anchorCtr="0">
            <a:noAutofit/>
          </a:bodyPr>
          <a:lstStyle/>
          <a:p>
            <a:pPr>
              <a:buNone/>
            </a:pPr>
            <a:r>
              <a:rPr lang="fr-FR" sz="1400" dirty="0"/>
              <a:t>Leader Price, 16h, à l'attente à la caisse. Un vieux monsieur impatient cria : « Dépêchez-vous un peu ! » Les gens le regardèrent d'un œil noir.</a:t>
            </a:r>
          </a:p>
          <a:p>
            <a:pPr>
              <a:buNone/>
            </a:pPr>
            <a:r>
              <a:rPr lang="fr-FR" sz="1400" b="1" dirty="0" smtClean="0"/>
              <a:t>12 </a:t>
            </a:r>
            <a:r>
              <a:rPr lang="fr-FR" sz="1400" b="1" dirty="0"/>
              <a:t>mai</a:t>
            </a:r>
            <a:r>
              <a:rPr lang="fr-FR" sz="1400" dirty="0"/>
              <a:t>. Houilles-Carrières-sur-Seine. Des jeunes enfants marchaient sur la route. Une voiture s'arrêta, le conducteur ouvrit la fenêtre et dit : « Ne marchez pas sur la route, c'est dangereux ». Les enfants montèrent sur le trottoir.</a:t>
            </a:r>
          </a:p>
          <a:p>
            <a:pPr>
              <a:buNone/>
            </a:pPr>
            <a:r>
              <a:rPr lang="fr-FR" sz="1400" dirty="0" smtClean="0"/>
              <a:t>À </a:t>
            </a:r>
            <a:r>
              <a:rPr lang="fr-FR" sz="1400" dirty="0"/>
              <a:t>la gare, des jeunes fraudèrent devant un contrôleur mais le contrôleur ne dit rien.</a:t>
            </a:r>
          </a:p>
          <a:p>
            <a:pPr>
              <a:buNone/>
            </a:pPr>
            <a:r>
              <a:rPr lang="fr-FR" sz="1400" i="1" dirty="0" smtClean="0"/>
              <a:t>Jules</a:t>
            </a:r>
            <a:r>
              <a:rPr lang="fr-FR" sz="1400" i="1" dirty="0"/>
              <a:t>-Ange </a:t>
            </a:r>
            <a:r>
              <a:rPr lang="fr-FR" sz="1400" i="1" dirty="0" smtClean="0"/>
              <a:t>MALONGA</a:t>
            </a:r>
          </a:p>
          <a:p>
            <a:pPr>
              <a:buNone/>
            </a:pPr>
            <a:endParaRPr lang="fr-FR" sz="1400" i="1" dirty="0"/>
          </a:p>
          <a:p>
            <a:pPr>
              <a:buNone/>
            </a:pPr>
            <a:r>
              <a:rPr lang="fr-FR" sz="1400" dirty="0" smtClean="0"/>
              <a:t>Au </a:t>
            </a:r>
            <a:r>
              <a:rPr lang="fr-FR" sz="1400" dirty="0"/>
              <a:t>supermarché. Sur une petite scène, une personne déguisée en Mickael Jackson danse avec la musique à fond. </a:t>
            </a:r>
          </a:p>
          <a:p>
            <a:pPr>
              <a:buNone/>
            </a:pPr>
            <a:r>
              <a:rPr lang="fr-FR" sz="1400" i="1" dirty="0" smtClean="0"/>
              <a:t>Younes EL </a:t>
            </a:r>
            <a:r>
              <a:rPr lang="fr-FR" sz="1400" i="1" dirty="0" err="1" smtClean="0"/>
              <a:t>HAMDAOUl</a:t>
            </a:r>
            <a:endParaRPr lang="fr-FR" sz="1400" i="1" dirty="0"/>
          </a:p>
          <a:p>
            <a:pPr>
              <a:buNone/>
            </a:pPr>
            <a:endParaRPr lang="fr-FR" sz="1400" dirty="0"/>
          </a:p>
        </p:txBody>
      </p:sp>
    </p:spTree>
    <p:extLst>
      <p:ext uri="{BB962C8B-B14F-4D97-AF65-F5344CB8AC3E}">
        <p14:creationId xmlns:p14="http://schemas.microsoft.com/office/powerpoint/2010/main" val="132191376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xmlns:p14="http://schemas.microsoft.com/office/powerpoint/2010/main" spd="slow" advTm="2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0" y="1235161"/>
            <a:ext cx="9143800" cy="3083604"/>
          </a:xfrm>
          <a:prstGeom prst="rect">
            <a:avLst/>
          </a:prstGeom>
        </p:spPr>
        <p:txBody>
          <a:bodyPr lIns="91425" tIns="91425" rIns="91425" bIns="91425" anchor="ctr" anchorCtr="0">
            <a:noAutofit/>
          </a:bodyPr>
          <a:lstStyle/>
          <a:p>
            <a:pPr>
              <a:buNone/>
            </a:pPr>
            <a:r>
              <a:rPr lang="fr-FR" sz="1400" dirty="0"/>
              <a:t>A Carrières-sous-Poissy, aux bords de Seine, un homme, dans la vingtaine, faisait faire des tours de scooter à des enfants chacun leur tour et il klaxonnait. Un homme est sorti de chez lui, l'air énervé. Il lui a demandé d'arrêter parce qu'il voulait du calme. Il faisait de grands gestes. Il est ensuite rentré chez lui et le jeune homme a arrêté. </a:t>
            </a:r>
          </a:p>
          <a:p>
            <a:pPr>
              <a:buNone/>
            </a:pPr>
            <a:r>
              <a:rPr lang="fr-FR" sz="1400" dirty="0" smtClean="0"/>
              <a:t>Des </a:t>
            </a:r>
            <a:r>
              <a:rPr lang="fr-FR" sz="1400" dirty="0"/>
              <a:t>éboueurs ramassaient les poubelles. Des jeunes, par derrière, faisaient exprès de jeter des poubelles pour que l'éboueur les ramasse. Un jeune cria : « Ramasse bien comme un chien ! ». </a:t>
            </a:r>
            <a:r>
              <a:rPr lang="fr-FR" sz="1400" dirty="0"/>
              <a:t>L</a:t>
            </a:r>
            <a:r>
              <a:rPr lang="fr-FR" sz="1400" dirty="0" smtClean="0"/>
              <a:t>'éboueur </a:t>
            </a:r>
            <a:r>
              <a:rPr lang="fr-FR" sz="1400" dirty="0"/>
              <a:t>s'est énervé contre eux, ils sont partis en courant. </a:t>
            </a:r>
          </a:p>
          <a:p>
            <a:pPr>
              <a:buNone/>
            </a:pPr>
            <a:r>
              <a:rPr lang="fr-FR" sz="1400" dirty="0" smtClean="0"/>
              <a:t>Sur </a:t>
            </a:r>
            <a:r>
              <a:rPr lang="fr-FR" sz="1400" dirty="0"/>
              <a:t>la route de Saint-Germain-en-Laye, vers 22h, deux voitures faisaient la course puis ils se sont klaxonné. À un rond-point, ils sont partis chacun de leur côté.</a:t>
            </a:r>
          </a:p>
          <a:p>
            <a:pPr>
              <a:buNone/>
            </a:pPr>
            <a:r>
              <a:rPr lang="fr-FR" sz="1400" dirty="0" smtClean="0"/>
              <a:t>Auchan</a:t>
            </a:r>
            <a:r>
              <a:rPr lang="fr-FR" sz="1400" dirty="0"/>
              <a:t>, rayon des bonbons. Une petite fille de moins 10 ans pleure pour que sa maman lui achète un paquet de bonbons. Au début, sa mère ne voulait pas, mais à la fin, elle a cédé pour sa fille cesse de pleurer et de crier.</a:t>
            </a:r>
          </a:p>
          <a:p>
            <a:pPr>
              <a:buNone/>
            </a:pPr>
            <a:r>
              <a:rPr lang="fr-FR" sz="1400" i="1" dirty="0" err="1" smtClean="0"/>
              <a:t>Mya</a:t>
            </a:r>
            <a:r>
              <a:rPr lang="fr-FR" sz="1400" i="1" dirty="0" smtClean="0"/>
              <a:t> BERNIER</a:t>
            </a:r>
            <a:endParaRPr lang="fr-FR" sz="1400" i="1" dirty="0"/>
          </a:p>
        </p:txBody>
      </p:sp>
    </p:spTree>
    <p:extLst>
      <p:ext uri="{BB962C8B-B14F-4D97-AF65-F5344CB8AC3E}">
        <p14:creationId xmlns:p14="http://schemas.microsoft.com/office/powerpoint/2010/main" val="145026283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xmlns:p14="http://schemas.microsoft.com/office/powerpoint/2010/main" spd="slow" advTm="2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6"/>
        <p:cNvGrpSpPr/>
        <p:nvPr/>
      </p:nvGrpSpPr>
      <p:grpSpPr>
        <a:xfrm>
          <a:off x="0" y="0"/>
          <a:ext cx="0" cy="0"/>
          <a:chOff x="0" y="0"/>
          <a:chExt cx="0" cy="0"/>
        </a:xfrm>
      </p:grpSpPr>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14" y="-712414"/>
            <a:ext cx="9216014" cy="6134839"/>
          </a:xfrm>
          <a:prstGeom prst="rect">
            <a:avLst/>
          </a:prstGeom>
        </p:spPr>
      </p:pic>
      <p:sp>
        <p:nvSpPr>
          <p:cNvPr id="8" name="Shape 13"/>
          <p:cNvSpPr/>
          <p:nvPr/>
        </p:nvSpPr>
        <p:spPr>
          <a:xfrm>
            <a:off x="-13225" y="-6600"/>
            <a:ext cx="7076050" cy="5160000"/>
          </a:xfrm>
          <a:custGeom>
            <a:avLst/>
            <a:gdLst/>
            <a:ahLst/>
            <a:cxnLst/>
            <a:rect l="0" t="0" r="0" b="0"/>
            <a:pathLst>
              <a:path w="283042" h="206400" extrusionOk="0">
                <a:moveTo>
                  <a:pt x="83248" y="0"/>
                </a:moveTo>
                <a:lnTo>
                  <a:pt x="0" y="0"/>
                </a:lnTo>
                <a:lnTo>
                  <a:pt x="0" y="206400"/>
                </a:lnTo>
                <a:lnTo>
                  <a:pt x="283042" y="206136"/>
                </a:lnTo>
                <a:close/>
              </a:path>
            </a:pathLst>
          </a:custGeom>
          <a:solidFill>
            <a:srgbClr val="212539">
              <a:alpha val="64620"/>
            </a:srgbClr>
          </a:solidFill>
          <a:ln>
            <a:noFill/>
          </a:ln>
        </p:spPr>
      </p:sp>
      <p:sp>
        <p:nvSpPr>
          <p:cNvPr id="77" name="Shape 77"/>
          <p:cNvSpPr txBox="1">
            <a:spLocks noGrp="1"/>
          </p:cNvSpPr>
          <p:nvPr>
            <p:ph type="ctrTitle" idx="4294967295"/>
          </p:nvPr>
        </p:nvSpPr>
        <p:spPr>
          <a:xfrm>
            <a:off x="457199" y="4074160"/>
            <a:ext cx="5279354" cy="765900"/>
          </a:xfrm>
          <a:prstGeom prst="rect">
            <a:avLst/>
          </a:prstGeom>
        </p:spPr>
        <p:txBody>
          <a:bodyPr lIns="91425" tIns="91425" rIns="91425" bIns="91425" anchor="b" anchorCtr="0">
            <a:noAutofit/>
          </a:bodyPr>
          <a:lstStyle/>
          <a:p>
            <a:pPr lvl="0">
              <a:spcBef>
                <a:spcPts val="0"/>
              </a:spcBef>
              <a:buNone/>
            </a:pPr>
            <a:r>
              <a:rPr lang="fr-FR" sz="3000" dirty="0" smtClean="0"/>
              <a:t>CARRIÈRES-SOUS POISSY</a:t>
            </a:r>
            <a:endParaRPr lang="en" sz="3000" dirty="0"/>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xmlns:p14="http://schemas.microsoft.com/office/powerpoint/2010/main" spd="slow" advTm="2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0" y="1235161"/>
            <a:ext cx="9143800" cy="3083604"/>
          </a:xfrm>
          <a:prstGeom prst="rect">
            <a:avLst/>
          </a:prstGeom>
        </p:spPr>
        <p:txBody>
          <a:bodyPr lIns="91425" tIns="91425" rIns="91425" bIns="91425" anchor="ctr" anchorCtr="0">
            <a:noAutofit/>
          </a:bodyPr>
          <a:lstStyle/>
          <a:p>
            <a:pPr>
              <a:buNone/>
            </a:pPr>
            <a:r>
              <a:rPr lang="fr-FR" sz="1400" dirty="0"/>
              <a:t>Dans la boulangerie, neuf heures du matin, dans l'attente pour acheter le pain. Une femme, cheveux noirs, </a:t>
            </a:r>
            <a:r>
              <a:rPr lang="fr-FR" sz="1400" dirty="0" smtClean="0"/>
              <a:t>la </a:t>
            </a:r>
            <a:r>
              <a:rPr lang="fr-FR" sz="1400" dirty="0"/>
              <a:t>quarantaine, le regard joyeux. Elle prit quatre baguettes puis repartit. Un vieil homme salua le boulanger et lui prit deux baguettes, un sachet de pains aux chocolat et un sachet de croissants.</a:t>
            </a:r>
          </a:p>
          <a:p>
            <a:pPr>
              <a:buNone/>
            </a:pPr>
            <a:r>
              <a:rPr lang="fr-FR" sz="1400" dirty="0" smtClean="0"/>
              <a:t>Au </a:t>
            </a:r>
            <a:r>
              <a:rPr lang="fr-FR" sz="1400" dirty="0"/>
              <a:t>conservatoire de Saint-Denis, des enfants âgés de six à dix ans passent tous avec leur instrument sur le dos ou dans la main. Généralement, leur instrument est un violon et une clarinette. Des femmes discutent devant la salle </a:t>
            </a:r>
            <a:r>
              <a:rPr lang="fr-FR" sz="1400" dirty="0" smtClean="0"/>
              <a:t>Fitzgerald</a:t>
            </a:r>
            <a:r>
              <a:rPr lang="fr-FR" sz="1400" dirty="0"/>
              <a:t>. Elles écoutent une mélodie à travers la porte et commentent : « </a:t>
            </a:r>
            <a:r>
              <a:rPr lang="fr-FR" sz="1400" dirty="0" err="1"/>
              <a:t>Véronica</a:t>
            </a:r>
            <a:r>
              <a:rPr lang="fr-FR" sz="1400" dirty="0"/>
              <a:t> va encore gagner cette année-là ». </a:t>
            </a:r>
            <a:r>
              <a:rPr lang="fr-FR" sz="1400" dirty="0" err="1"/>
              <a:t>Véronica</a:t>
            </a:r>
            <a:r>
              <a:rPr lang="fr-FR" sz="1400" dirty="0"/>
              <a:t> jouait « Clair de lune » de Claude Debussy. On entend ensuite une femme avec un accent russe lui dire : « Ce n'est pas bon. Recommence ». </a:t>
            </a:r>
          </a:p>
          <a:p>
            <a:pPr>
              <a:buNone/>
            </a:pPr>
            <a:r>
              <a:rPr lang="fr-FR" sz="1400" dirty="0" smtClean="0"/>
              <a:t>Le </a:t>
            </a:r>
            <a:r>
              <a:rPr lang="fr-FR" sz="1400" dirty="0"/>
              <a:t>métro s'arrête à la station Cadet. Tous les parisiens rentrent du travail. Un pauvre entre dans le métro et demande de l'argent pour pouvoir manger. Il porte des habits sales et noirs. Personne n'ose le regarder. Ils regardent leur téléphone ou parlent avec des amis.</a:t>
            </a:r>
          </a:p>
          <a:p>
            <a:pPr>
              <a:buNone/>
            </a:pPr>
            <a:r>
              <a:rPr lang="fr-FR" sz="1400" i="1" dirty="0" err="1" smtClean="0"/>
              <a:t>Assala</a:t>
            </a:r>
            <a:r>
              <a:rPr lang="fr-FR" sz="1400" i="1" dirty="0" smtClean="0"/>
              <a:t> BENNANI</a:t>
            </a:r>
            <a:endParaRPr lang="fr-FR" sz="1400" i="1" dirty="0"/>
          </a:p>
        </p:txBody>
      </p:sp>
    </p:spTree>
    <p:extLst>
      <p:ext uri="{BB962C8B-B14F-4D97-AF65-F5344CB8AC3E}">
        <p14:creationId xmlns:p14="http://schemas.microsoft.com/office/powerpoint/2010/main" val="1285001895"/>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xmlns:p14="http://schemas.microsoft.com/office/powerpoint/2010/main" spd="slow" advTm="2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0" y="1235161"/>
            <a:ext cx="9143800" cy="3083604"/>
          </a:xfrm>
          <a:prstGeom prst="rect">
            <a:avLst/>
          </a:prstGeom>
        </p:spPr>
        <p:txBody>
          <a:bodyPr lIns="91425" tIns="91425" rIns="91425" bIns="91425" anchor="ctr" anchorCtr="0">
            <a:noAutofit/>
          </a:bodyPr>
          <a:lstStyle/>
          <a:p>
            <a:pPr>
              <a:buNone/>
            </a:pPr>
            <a:r>
              <a:rPr lang="fr-FR" sz="1400" b="1" dirty="0"/>
              <a:t>16h30</a:t>
            </a:r>
            <a:r>
              <a:rPr lang="fr-FR" sz="1400" dirty="0"/>
              <a:t>, sur le pont de Triel. Deux gitans qui portent un manteau noir ramassent du bois, pour le feu, je suppose. Plus loin, il y a leurs caravanes où leur famille les </a:t>
            </a:r>
            <a:r>
              <a:rPr lang="fr-FR" sz="1400" dirty="0" smtClean="0"/>
              <a:t>attend. </a:t>
            </a:r>
            <a:r>
              <a:rPr lang="fr-FR" sz="1400" dirty="0"/>
              <a:t>Eux n'ont pas de manteau. </a:t>
            </a:r>
          </a:p>
          <a:p>
            <a:pPr>
              <a:buNone/>
            </a:pPr>
            <a:r>
              <a:rPr lang="fr-FR" sz="1400" b="1" dirty="0" smtClean="0"/>
              <a:t>8 </a:t>
            </a:r>
            <a:r>
              <a:rPr lang="fr-FR" sz="1400" b="1" dirty="0"/>
              <a:t>mai</a:t>
            </a:r>
            <a:r>
              <a:rPr lang="fr-FR" sz="1400" dirty="0"/>
              <a:t>, 10h30. Le maire de Carrières-sous-Poissy salue les habitants assis dans une voiture de militaires avec des voitures de policiers à l'avant et à l'arrière. Le maire porte une cocarde bleu, blanc, rouge pour célébrer la fin de la seconde guerre mondiale en 1945. </a:t>
            </a:r>
          </a:p>
          <a:p>
            <a:pPr>
              <a:buNone/>
            </a:pPr>
            <a:r>
              <a:rPr lang="fr-FR" sz="1400" b="1" dirty="0" smtClean="0"/>
              <a:t>Dimanche </a:t>
            </a:r>
            <a:r>
              <a:rPr lang="fr-FR" sz="1400" dirty="0"/>
              <a:t>à Leader Price. Un couple d'origine africaine se prépare à payer leurs courses d'un montant de 20€. Le mari, vêtu d'un costar, sort un billet de 200€ et le tend à la caissière. Soudain, un employé arriva et dit : « ça n'impressionne personne, monsieur ! » Le couple se met à rire puis s'en va. </a:t>
            </a:r>
          </a:p>
          <a:p>
            <a:pPr>
              <a:buNone/>
            </a:pPr>
            <a:r>
              <a:rPr lang="fr-FR" sz="1400" dirty="0" smtClean="0"/>
              <a:t>Sur </a:t>
            </a:r>
            <a:r>
              <a:rPr lang="fr-FR" sz="1400" dirty="0"/>
              <a:t>un mur du Mc Do, il y avait écrit « Turquie » avec un cœur. En ressortant du Mc Do, « Turquie » avec un cœur était en train d'être effacé par un employé. C'est normal, il n'y a jamais rien d'écrit sur les murs. </a:t>
            </a:r>
          </a:p>
          <a:p>
            <a:pPr>
              <a:buNone/>
            </a:pPr>
            <a:r>
              <a:rPr lang="fr-FR" sz="1400" i="1" dirty="0" err="1" smtClean="0"/>
              <a:t>Arifé</a:t>
            </a:r>
            <a:r>
              <a:rPr lang="fr-FR" sz="1400" i="1" dirty="0" smtClean="0"/>
              <a:t> ONDER</a:t>
            </a:r>
            <a:endParaRPr lang="fr-FR" sz="1400" i="1" dirty="0"/>
          </a:p>
        </p:txBody>
      </p:sp>
    </p:spTree>
    <p:extLst>
      <p:ext uri="{BB962C8B-B14F-4D97-AF65-F5344CB8AC3E}">
        <p14:creationId xmlns:p14="http://schemas.microsoft.com/office/powerpoint/2010/main" val="1494041269"/>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xmlns:p14="http://schemas.microsoft.com/office/powerpoint/2010/main" spd="slow" advTm="2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p:cNvGrpSpPr/>
        <p:nvPr/>
      </p:nvGrpSpPr>
      <p:grpSpPr>
        <a:xfrm>
          <a:off x="0" y="0"/>
          <a:ext cx="0" cy="0"/>
          <a:chOff x="0" y="0"/>
          <a:chExt cx="0" cy="0"/>
        </a:xfrm>
      </p:grpSpPr>
      <p:pic>
        <p:nvPicPr>
          <p:cNvPr id="2" name="Image 1" descr="carrie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1325230"/>
            <a:ext cx="9244529" cy="7280118"/>
          </a:xfrm>
          <a:prstGeom prst="rect">
            <a:avLst/>
          </a:prstGeom>
        </p:spPr>
      </p:pic>
      <p:sp>
        <p:nvSpPr>
          <p:cNvPr id="6" name="Shape 24"/>
          <p:cNvSpPr/>
          <p:nvPr/>
        </p:nvSpPr>
        <p:spPr>
          <a:xfrm>
            <a:off x="0" y="-6600"/>
            <a:ext cx="5039895" cy="5153400"/>
          </a:xfrm>
          <a:custGeom>
            <a:avLst/>
            <a:gdLst/>
            <a:ahLst/>
            <a:cxnLst/>
            <a:rect l="0" t="0" r="0" b="0"/>
            <a:pathLst>
              <a:path w="339068" h="206136" extrusionOk="0">
                <a:moveTo>
                  <a:pt x="139274" y="0"/>
                </a:moveTo>
                <a:lnTo>
                  <a:pt x="0" y="264"/>
                </a:lnTo>
                <a:lnTo>
                  <a:pt x="0" y="206045"/>
                </a:lnTo>
                <a:lnTo>
                  <a:pt x="339068" y="206136"/>
                </a:lnTo>
                <a:close/>
              </a:path>
            </a:pathLst>
          </a:custGeom>
          <a:solidFill>
            <a:srgbClr val="212539">
              <a:alpha val="64620"/>
            </a:srgbClr>
          </a:solidFill>
          <a:ln>
            <a:noFill/>
          </a:ln>
        </p:spPr>
      </p:sp>
      <p:sp>
        <p:nvSpPr>
          <p:cNvPr id="97" name="Shape 97"/>
          <p:cNvSpPr txBox="1">
            <a:spLocks noGrp="1"/>
          </p:cNvSpPr>
          <p:nvPr>
            <p:ph type="title"/>
          </p:nvPr>
        </p:nvSpPr>
        <p:spPr>
          <a:xfrm>
            <a:off x="457199" y="4245475"/>
            <a:ext cx="3329161" cy="629700"/>
          </a:xfrm>
          <a:prstGeom prst="rect">
            <a:avLst/>
          </a:prstGeom>
        </p:spPr>
        <p:txBody>
          <a:bodyPr lIns="91425" tIns="91425" rIns="91425" bIns="91425" anchor="b" anchorCtr="0">
            <a:noAutofit/>
          </a:bodyPr>
          <a:lstStyle/>
          <a:p>
            <a:pPr lvl="0">
              <a:spcBef>
                <a:spcPts val="0"/>
              </a:spcBef>
              <a:buNone/>
            </a:pPr>
            <a:r>
              <a:rPr lang="fr-FR" dirty="0" smtClean="0"/>
              <a:t>CARRIÈRES-SOUS-POISSY </a:t>
            </a:r>
            <a:endParaRPr lang="en" dirty="0"/>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xmlns:p14="http://schemas.microsoft.com/office/powerpoint/2010/main" spd="slow" advTm="2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4" name="Image 3" descr="ob_1d7745_20140808-12114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27" y="-964864"/>
            <a:ext cx="10865181" cy="6111664"/>
          </a:xfrm>
          <a:prstGeom prst="rect">
            <a:avLst/>
          </a:prstGeom>
        </p:spPr>
      </p:pic>
      <p:sp>
        <p:nvSpPr>
          <p:cNvPr id="7" name="Shape 46"/>
          <p:cNvSpPr/>
          <p:nvPr/>
        </p:nvSpPr>
        <p:spPr>
          <a:xfrm>
            <a:off x="0" y="-6600"/>
            <a:ext cx="8476700" cy="5153400"/>
          </a:xfrm>
          <a:custGeom>
            <a:avLst/>
            <a:gdLst/>
            <a:ahLst/>
            <a:cxnLst/>
            <a:rect l="0" t="0" r="0" b="0"/>
            <a:pathLst>
              <a:path w="339068" h="206136" extrusionOk="0">
                <a:moveTo>
                  <a:pt x="139274" y="0"/>
                </a:moveTo>
                <a:lnTo>
                  <a:pt x="0" y="264"/>
                </a:lnTo>
                <a:lnTo>
                  <a:pt x="0" y="206045"/>
                </a:lnTo>
                <a:lnTo>
                  <a:pt x="339068" y="206136"/>
                </a:lnTo>
                <a:close/>
              </a:path>
            </a:pathLst>
          </a:custGeom>
          <a:solidFill>
            <a:srgbClr val="212539">
              <a:alpha val="64620"/>
            </a:srgbClr>
          </a:solidFill>
          <a:ln>
            <a:noFill/>
          </a:ln>
        </p:spPr>
      </p:sp>
      <p:sp>
        <p:nvSpPr>
          <p:cNvPr id="69" name="Shape 69"/>
          <p:cNvSpPr txBox="1">
            <a:spLocks noGrp="1"/>
          </p:cNvSpPr>
          <p:nvPr>
            <p:ph type="body" idx="2"/>
          </p:nvPr>
        </p:nvSpPr>
        <p:spPr>
          <a:xfrm>
            <a:off x="2870550" y="1825875"/>
            <a:ext cx="2436900" cy="1649100"/>
          </a:xfrm>
          <a:prstGeom prst="rect">
            <a:avLst/>
          </a:prstGeom>
        </p:spPr>
        <p:txBody>
          <a:bodyPr lIns="91425" tIns="91425" rIns="91425" bIns="91425" anchor="t" anchorCtr="0">
            <a:noAutofit/>
          </a:bodyPr>
          <a:lstStyle/>
          <a:p>
            <a:pPr>
              <a:buNone/>
            </a:pPr>
            <a:r>
              <a:rPr lang="fr-FR" sz="1400" dirty="0"/>
              <a:t>Au Mc Do, une femme se plaint d'avoir retrouvé sa viande crue. Le serveur part alors demander un autre hamburger et le ramène à la dame, qui le remercie. </a:t>
            </a:r>
          </a:p>
        </p:txBody>
      </p:sp>
      <p:sp>
        <p:nvSpPr>
          <p:cNvPr id="70" name="Shape 70"/>
          <p:cNvSpPr txBox="1">
            <a:spLocks noGrp="1"/>
          </p:cNvSpPr>
          <p:nvPr>
            <p:ph type="body" idx="2"/>
          </p:nvPr>
        </p:nvSpPr>
        <p:spPr>
          <a:xfrm>
            <a:off x="457200" y="4466950"/>
            <a:ext cx="6969600" cy="413400"/>
          </a:xfrm>
          <a:prstGeom prst="rect">
            <a:avLst/>
          </a:prstGeom>
        </p:spPr>
        <p:txBody>
          <a:bodyPr lIns="91425" tIns="91425" rIns="91425" bIns="91425" anchor="t" anchorCtr="0">
            <a:noAutofit/>
          </a:bodyPr>
          <a:lstStyle/>
          <a:p>
            <a:pPr>
              <a:buNone/>
            </a:pPr>
            <a:r>
              <a:rPr lang="fr-FR" sz="1500" i="1" dirty="0" smtClean="0"/>
              <a:t>Diogo CHIPELO SILVA</a:t>
            </a:r>
            <a:endParaRPr lang="fr-FR" sz="1500" i="1" dirty="0"/>
          </a:p>
        </p:txBody>
      </p:sp>
      <p:sp>
        <p:nvSpPr>
          <p:cNvPr id="72" name="Shape 72"/>
          <p:cNvSpPr txBox="1">
            <a:spLocks noGrp="1"/>
          </p:cNvSpPr>
          <p:nvPr>
            <p:ph type="body" idx="1"/>
          </p:nvPr>
        </p:nvSpPr>
        <p:spPr>
          <a:xfrm>
            <a:off x="457200" y="1825875"/>
            <a:ext cx="2276400" cy="1649100"/>
          </a:xfrm>
          <a:prstGeom prst="rect">
            <a:avLst/>
          </a:prstGeom>
        </p:spPr>
        <p:txBody>
          <a:bodyPr lIns="91425" tIns="91425" rIns="91425" bIns="91425" anchor="t" anchorCtr="0">
            <a:noAutofit/>
          </a:bodyPr>
          <a:lstStyle/>
          <a:p>
            <a:pPr>
              <a:buNone/>
            </a:pPr>
            <a:r>
              <a:rPr lang="fr-FR" sz="1400" b="1" dirty="0"/>
              <a:t>Mercredi 10 mai</a:t>
            </a:r>
            <a:r>
              <a:rPr lang="fr-FR" sz="1400" dirty="0"/>
              <a:t>, à la piscine de Poissy. Vers 19h, en sortant de la piscine, un homme d'environ 25 ans s'achète un paquet de chips et une brique de jus d'orange. Il mange, regarde autour de lui et jette ses déchets vers la Seine. </a:t>
            </a:r>
          </a:p>
          <a:p>
            <a:pPr>
              <a:buNone/>
            </a:pPr>
            <a:r>
              <a:rPr lang="fr-FR" sz="1400" dirty="0"/>
              <a:t/>
            </a:r>
            <a:br>
              <a:rPr lang="fr-FR" sz="1400" dirty="0"/>
            </a:br>
            <a:endParaRPr lang="fr-FR" sz="1400" dirty="0"/>
          </a:p>
          <a:p>
            <a:pPr>
              <a:buNone/>
            </a:pPr>
            <a:endParaRPr lang="fr-FR" sz="1400" dirty="0"/>
          </a:p>
        </p:txBody>
      </p:sp>
    </p:spTree>
    <p:extLst>
      <p:ext uri="{BB962C8B-B14F-4D97-AF65-F5344CB8AC3E}">
        <p14:creationId xmlns:p14="http://schemas.microsoft.com/office/powerpoint/2010/main" val="239321841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xmlns:p14="http://schemas.microsoft.com/office/powerpoint/2010/main" spd="slow" advTm="2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242727" y="1211273"/>
            <a:ext cx="8658746" cy="3083604"/>
          </a:xfrm>
          <a:prstGeom prst="rect">
            <a:avLst/>
          </a:prstGeom>
        </p:spPr>
        <p:txBody>
          <a:bodyPr lIns="91425" tIns="91425" rIns="91425" bIns="91425" anchor="ctr" anchorCtr="0">
            <a:noAutofit/>
          </a:bodyPr>
          <a:lstStyle/>
          <a:p>
            <a:pPr>
              <a:buNone/>
            </a:pPr>
            <a:r>
              <a:rPr lang="fr-FR" sz="1600" b="1" dirty="0"/>
              <a:t>19 </a:t>
            </a:r>
            <a:r>
              <a:rPr lang="fr-FR" sz="1600" b="1" dirty="0" smtClean="0"/>
              <a:t>décembre</a:t>
            </a:r>
            <a:endParaRPr lang="fr-FR" sz="1600" b="1" dirty="0"/>
          </a:p>
          <a:p>
            <a:pPr>
              <a:buNone/>
            </a:pPr>
            <a:r>
              <a:rPr lang="fr-FR" sz="1600" dirty="0"/>
              <a:t>Leclerc. 18H00. Les gens courent partout dans le magasin, c'est de la folie. Un couple se dispute : « coquilles Saint-Jacques, c'est mieux », « non, je n'aime pas ça du tout ».</a:t>
            </a:r>
          </a:p>
          <a:p>
            <a:pPr>
              <a:buNone/>
            </a:pPr>
            <a:r>
              <a:rPr lang="fr-FR" sz="1600" dirty="0"/>
              <a:t/>
            </a:r>
            <a:br>
              <a:rPr lang="fr-FR" sz="1600" dirty="0"/>
            </a:br>
            <a:r>
              <a:rPr lang="fr-FR" sz="1600" b="1" dirty="0" smtClean="0"/>
              <a:t>23 </a:t>
            </a:r>
            <a:r>
              <a:rPr lang="fr-FR" sz="1600" b="1" dirty="0"/>
              <a:t>décembre</a:t>
            </a:r>
          </a:p>
          <a:p>
            <a:pPr>
              <a:buNone/>
            </a:pPr>
            <a:r>
              <a:rPr lang="fr-FR" sz="1600" dirty="0" smtClean="0"/>
              <a:t>8h30 </a:t>
            </a:r>
            <a:r>
              <a:rPr lang="fr-FR" sz="1600" dirty="0"/>
              <a:t>au marché de Poissy. Il fait froid. Le poissonnier hurle : « promotion sur le saumon ! », l'air déterminé, « Achetez le saumon ! », au milieu d'une foule tremblante.</a:t>
            </a:r>
          </a:p>
          <a:p>
            <a:pPr>
              <a:buNone/>
            </a:pPr>
            <a:endParaRPr lang="fr-FR" sz="1600" dirty="0"/>
          </a:p>
          <a:p>
            <a:pPr>
              <a:buNone/>
            </a:pPr>
            <a:r>
              <a:rPr lang="fr-FR" sz="1600" i="1" dirty="0" err="1"/>
              <a:t>Sofian</a:t>
            </a:r>
            <a:r>
              <a:rPr lang="fr-FR" sz="1600" i="1" dirty="0"/>
              <a:t> </a:t>
            </a:r>
            <a:r>
              <a:rPr lang="fr-FR" sz="1600" i="1" dirty="0" smtClean="0"/>
              <a:t>BOUHADDA</a:t>
            </a:r>
            <a:endParaRPr lang="fr-FR" sz="1600" i="1" dirty="0"/>
          </a:p>
        </p:txBody>
      </p:sp>
    </p:spTree>
    <p:extLst>
      <p:ext uri="{BB962C8B-B14F-4D97-AF65-F5344CB8AC3E}">
        <p14:creationId xmlns:p14="http://schemas.microsoft.com/office/powerpoint/2010/main" val="260932475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xmlns:p14="http://schemas.microsoft.com/office/powerpoint/2010/main" spd="slow" advTm="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242727" y="1590046"/>
            <a:ext cx="8658746" cy="3083604"/>
          </a:xfrm>
          <a:prstGeom prst="rect">
            <a:avLst/>
          </a:prstGeom>
        </p:spPr>
        <p:txBody>
          <a:bodyPr lIns="91425" tIns="91425" rIns="91425" bIns="91425" anchor="ctr" anchorCtr="0">
            <a:noAutofit/>
          </a:bodyPr>
          <a:lstStyle/>
          <a:p>
            <a:pPr>
              <a:buNone/>
            </a:pPr>
            <a:r>
              <a:rPr lang="fr-FR" sz="1600" dirty="0"/>
              <a:t>Une dame voulait attraper le bus. Elle courut mais la porte se referma. Une fois arrivée à la porte de devant, elle toqua. Le monsieur n'ouvrit pas et dit : « C'trop tard, faut </a:t>
            </a:r>
            <a:r>
              <a:rPr lang="fr-FR" sz="1600" dirty="0" err="1"/>
              <a:t>v'nir</a:t>
            </a:r>
            <a:r>
              <a:rPr lang="fr-FR" sz="1600" dirty="0"/>
              <a:t> à l'heure, j'vais pas faire ça à tous les arrêts ». Puis finalement, il ouvrit la porte et la dame est montée.</a:t>
            </a:r>
          </a:p>
          <a:p>
            <a:pPr>
              <a:buNone/>
            </a:pPr>
            <a:r>
              <a:rPr lang="fr-FR" sz="1600" dirty="0"/>
              <a:t>A Leclerc, une dame donnait des morceaux de fruits gratuits. Il y avait beaucoup de gens autour d'elle.</a:t>
            </a:r>
          </a:p>
          <a:p>
            <a:pPr>
              <a:buNone/>
            </a:pPr>
            <a:r>
              <a:rPr lang="fr-FR" sz="1600" dirty="0"/>
              <a:t>Un monsieur est entré à Leclerc et est ressorti avec un sac. Le vigile, croyant qu'il avait volé quelque chose, lui dit : « Monsieur, faites voir votre sac là ! » Il fouilla son sac mais il n'y avait rien.</a:t>
            </a:r>
          </a:p>
          <a:p>
            <a:pPr>
              <a:buNone/>
            </a:pPr>
            <a:endParaRPr lang="fr-FR" sz="1600" dirty="0"/>
          </a:p>
          <a:p>
            <a:pPr>
              <a:buNone/>
            </a:pPr>
            <a:r>
              <a:rPr lang="fr-FR" sz="1600" i="1" dirty="0" err="1"/>
              <a:t>Zakiya</a:t>
            </a:r>
            <a:r>
              <a:rPr lang="fr-FR" sz="1600" i="1" dirty="0"/>
              <a:t> </a:t>
            </a:r>
            <a:r>
              <a:rPr lang="fr-FR" sz="1600" i="1" dirty="0" smtClean="0"/>
              <a:t>OMAR</a:t>
            </a:r>
            <a:endParaRPr lang="fr-FR" sz="1600" i="1" dirty="0"/>
          </a:p>
          <a:p>
            <a:pPr>
              <a:buNone/>
            </a:pPr>
            <a:endParaRPr lang="fr-FR" sz="1600" dirty="0"/>
          </a:p>
        </p:txBody>
      </p:sp>
    </p:spTree>
    <p:extLst>
      <p:ext uri="{BB962C8B-B14F-4D97-AF65-F5344CB8AC3E}">
        <p14:creationId xmlns:p14="http://schemas.microsoft.com/office/powerpoint/2010/main" val="143061763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xmlns:p14="http://schemas.microsoft.com/office/powerpoint/2010/main" spd="slow" advTm="2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6"/>
        <p:cNvGrpSpPr/>
        <p:nvPr/>
      </p:nvGrpSpPr>
      <p:grpSpPr>
        <a:xfrm>
          <a:off x="0" y="0"/>
          <a:ext cx="0" cy="0"/>
          <a:chOff x="0" y="0"/>
          <a:chExt cx="0" cy="0"/>
        </a:xfrm>
      </p:grpSpPr>
      <p:sp>
        <p:nvSpPr>
          <p:cNvPr id="147" name="Shape 147"/>
          <p:cNvSpPr txBox="1">
            <a:spLocks noGrp="1"/>
          </p:cNvSpPr>
          <p:nvPr>
            <p:ph type="sldNum" idx="12"/>
          </p:nvPr>
        </p:nvSpPr>
        <p:spPr>
          <a:xfrm>
            <a:off x="457200" y="4673650"/>
            <a:ext cx="548700" cy="2451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a:t>
            </a:fld>
            <a:endParaRPr lang="en"/>
          </a:p>
        </p:txBody>
      </p:sp>
      <p:pic>
        <p:nvPicPr>
          <p:cNvPr id="2" name="Image 1" descr="carrieres-sous-poissy-parking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5" y="-6601"/>
            <a:ext cx="9157225" cy="6098855"/>
          </a:xfrm>
          <a:prstGeom prst="rect">
            <a:avLst/>
          </a:prstGeom>
        </p:spPr>
      </p:pic>
      <p:sp>
        <p:nvSpPr>
          <p:cNvPr id="5" name="Shape 13"/>
          <p:cNvSpPr/>
          <p:nvPr/>
        </p:nvSpPr>
        <p:spPr>
          <a:xfrm>
            <a:off x="-13225" y="-6600"/>
            <a:ext cx="7076050" cy="5160000"/>
          </a:xfrm>
          <a:custGeom>
            <a:avLst/>
            <a:gdLst/>
            <a:ahLst/>
            <a:cxnLst/>
            <a:rect l="0" t="0" r="0" b="0"/>
            <a:pathLst>
              <a:path w="283042" h="206400" extrusionOk="0">
                <a:moveTo>
                  <a:pt x="83248" y="0"/>
                </a:moveTo>
                <a:lnTo>
                  <a:pt x="0" y="0"/>
                </a:lnTo>
                <a:lnTo>
                  <a:pt x="0" y="206400"/>
                </a:lnTo>
                <a:lnTo>
                  <a:pt x="283042" y="206136"/>
                </a:lnTo>
                <a:close/>
              </a:path>
            </a:pathLst>
          </a:custGeom>
          <a:solidFill>
            <a:srgbClr val="212539">
              <a:alpha val="64620"/>
            </a:srgbClr>
          </a:solidFill>
          <a:ln>
            <a:noFill/>
          </a:ln>
        </p:spPr>
      </p:sp>
      <p:sp>
        <p:nvSpPr>
          <p:cNvPr id="148" name="Shape 148"/>
          <p:cNvSpPr txBox="1">
            <a:spLocks noGrp="1"/>
          </p:cNvSpPr>
          <p:nvPr>
            <p:ph type="title" idx="4294967295"/>
          </p:nvPr>
        </p:nvSpPr>
        <p:spPr>
          <a:xfrm>
            <a:off x="457199" y="1062600"/>
            <a:ext cx="3950223" cy="4090800"/>
          </a:xfrm>
          <a:prstGeom prst="rect">
            <a:avLst/>
          </a:prstGeom>
        </p:spPr>
        <p:txBody>
          <a:bodyPr lIns="91425" tIns="91425" rIns="91425" bIns="91425" anchor="ctr" anchorCtr="0">
            <a:noAutofit/>
          </a:bodyPr>
          <a:lstStyle/>
          <a:p>
            <a:pPr lvl="0">
              <a:spcBef>
                <a:spcPts val="0"/>
              </a:spcBef>
              <a:buNone/>
            </a:pPr>
            <a:r>
              <a:rPr lang="fr-FR" dirty="0" smtClean="0"/>
              <a:t>CARRIÈRES-SOUS-POISSY</a:t>
            </a:r>
            <a:br>
              <a:rPr lang="fr-FR" dirty="0" smtClean="0"/>
            </a:br>
            <a:r>
              <a:rPr lang="fr-FR" dirty="0"/>
              <a:t/>
            </a:r>
            <a:br>
              <a:rPr lang="fr-FR" dirty="0"/>
            </a:br>
            <a:r>
              <a:rPr lang="fr-FR" i="1" dirty="0" smtClean="0"/>
              <a:t>Parking</a:t>
            </a:r>
            <a:endParaRPr lang="en" i="1" dirty="0"/>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xmlns:p14="http://schemas.microsoft.com/office/powerpoint/2010/main" spd="slow" advTm="2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0" y="1235161"/>
            <a:ext cx="9143800" cy="3083604"/>
          </a:xfrm>
          <a:prstGeom prst="rect">
            <a:avLst/>
          </a:prstGeom>
        </p:spPr>
        <p:txBody>
          <a:bodyPr lIns="91425" tIns="91425" rIns="91425" bIns="91425" anchor="ctr" anchorCtr="0">
            <a:noAutofit/>
          </a:bodyPr>
          <a:lstStyle/>
          <a:p>
            <a:pPr>
              <a:buNone/>
            </a:pPr>
            <a:r>
              <a:rPr lang="fr-FR" sz="1500" dirty="0"/>
              <a:t/>
            </a:r>
            <a:br>
              <a:rPr lang="fr-FR" sz="1500" dirty="0"/>
            </a:br>
            <a:r>
              <a:rPr lang="fr-FR" sz="1500" dirty="0"/>
              <a:t>Dans le train, une petite fille d'à peu près quatre ans parlait mal à sa mère. Pour la calmer, sa mère lui donna son </a:t>
            </a:r>
            <a:r>
              <a:rPr lang="fr-FR" sz="1500" dirty="0" err="1"/>
              <a:t>Ipad</a:t>
            </a:r>
            <a:r>
              <a:rPr lang="fr-FR" sz="1500" dirty="0"/>
              <a:t>. </a:t>
            </a:r>
          </a:p>
          <a:p>
            <a:pPr>
              <a:buNone/>
            </a:pPr>
            <a:r>
              <a:rPr lang="fr-FR" sz="1500" i="1" dirty="0" smtClean="0"/>
              <a:t>Priscilla GEOFFROY</a:t>
            </a:r>
          </a:p>
          <a:p>
            <a:pPr>
              <a:buNone/>
            </a:pPr>
            <a:endParaRPr lang="fr-FR" sz="1500" i="1" dirty="0"/>
          </a:p>
          <a:p>
            <a:pPr>
              <a:buNone/>
            </a:pPr>
            <a:r>
              <a:rPr lang="fr-FR" sz="1500" dirty="0" smtClean="0"/>
              <a:t>Dans </a:t>
            </a:r>
            <a:r>
              <a:rPr lang="fr-FR" sz="1500" dirty="0"/>
              <a:t>la rue, une voiture grille le feu rouge à pleine vitesse. La vitesse autorisée est de 50 km/h.</a:t>
            </a:r>
          </a:p>
          <a:p>
            <a:pPr>
              <a:buNone/>
            </a:pPr>
            <a:r>
              <a:rPr lang="fr-FR" sz="1500" dirty="0" smtClean="0"/>
              <a:t>La </a:t>
            </a:r>
            <a:r>
              <a:rPr lang="fr-FR" sz="1500" dirty="0"/>
              <a:t>construction des bâtiments avance au fil du temps. La ville de Carrières-sous-Poissy devient plus modeste.</a:t>
            </a:r>
          </a:p>
          <a:p>
            <a:pPr>
              <a:buNone/>
            </a:pPr>
            <a:r>
              <a:rPr lang="fr-FR" sz="1500" i="1" dirty="0" smtClean="0"/>
              <a:t>Alim OUSMANOV</a:t>
            </a:r>
            <a:endParaRPr lang="fr-FR" sz="1500" i="1" dirty="0"/>
          </a:p>
          <a:p>
            <a:pPr>
              <a:buNone/>
            </a:pPr>
            <a:endParaRPr lang="fr-FR" sz="1500" dirty="0"/>
          </a:p>
          <a:p>
            <a:pPr>
              <a:buNone/>
            </a:pPr>
            <a:r>
              <a:rPr lang="fr-FR" sz="1500" dirty="0"/>
              <a:t>Un homme vendait des crêpes mais personne ne voulait lui en acheter.</a:t>
            </a:r>
          </a:p>
          <a:p>
            <a:pPr>
              <a:buNone/>
            </a:pPr>
            <a:r>
              <a:rPr lang="fr-FR" sz="1500" i="1" dirty="0" smtClean="0"/>
              <a:t>Valentin LIEGAUX </a:t>
            </a:r>
            <a:endParaRPr lang="fr-FR" sz="1500" i="1" dirty="0"/>
          </a:p>
        </p:txBody>
      </p:sp>
    </p:spTree>
    <p:extLst>
      <p:ext uri="{BB962C8B-B14F-4D97-AF65-F5344CB8AC3E}">
        <p14:creationId xmlns:p14="http://schemas.microsoft.com/office/powerpoint/2010/main" val="107065966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xmlns:p14="http://schemas.microsoft.com/office/powerpoint/2010/main" spd="slow" advTm="2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7"/>
        <p:cNvGrpSpPr/>
        <p:nvPr/>
      </p:nvGrpSpPr>
      <p:grpSpPr>
        <a:xfrm>
          <a:off x="0" y="0"/>
          <a:ext cx="0" cy="0"/>
          <a:chOff x="0" y="0"/>
          <a:chExt cx="0" cy="0"/>
        </a:xfrm>
      </p:grpSpPr>
      <p:pic>
        <p:nvPicPr>
          <p:cNvPr id="2" name="Image 1" descr="agora_s_transdev41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9589"/>
            <a:ext cx="9144000" cy="6858001"/>
          </a:xfrm>
          <a:prstGeom prst="rect">
            <a:avLst/>
          </a:prstGeom>
        </p:spPr>
      </p:pic>
      <p:sp>
        <p:nvSpPr>
          <p:cNvPr id="7" name="Shape 46"/>
          <p:cNvSpPr/>
          <p:nvPr/>
        </p:nvSpPr>
        <p:spPr>
          <a:xfrm>
            <a:off x="0" y="-6600"/>
            <a:ext cx="8476700" cy="5153400"/>
          </a:xfrm>
          <a:custGeom>
            <a:avLst/>
            <a:gdLst/>
            <a:ahLst/>
            <a:cxnLst/>
            <a:rect l="0" t="0" r="0" b="0"/>
            <a:pathLst>
              <a:path w="339068" h="206136" extrusionOk="0">
                <a:moveTo>
                  <a:pt x="139274" y="0"/>
                </a:moveTo>
                <a:lnTo>
                  <a:pt x="0" y="264"/>
                </a:lnTo>
                <a:lnTo>
                  <a:pt x="0" y="206045"/>
                </a:lnTo>
                <a:lnTo>
                  <a:pt x="339068" y="206136"/>
                </a:lnTo>
                <a:close/>
              </a:path>
            </a:pathLst>
          </a:custGeom>
          <a:solidFill>
            <a:srgbClr val="212539">
              <a:alpha val="64620"/>
            </a:srgbClr>
          </a:solidFill>
          <a:ln>
            <a:noFill/>
          </a:ln>
        </p:spPr>
      </p:sp>
      <p:sp>
        <p:nvSpPr>
          <p:cNvPr id="68" name="Shape 68"/>
          <p:cNvSpPr txBox="1">
            <a:spLocks noGrp="1"/>
          </p:cNvSpPr>
          <p:nvPr>
            <p:ph type="title"/>
          </p:nvPr>
        </p:nvSpPr>
        <p:spPr>
          <a:xfrm>
            <a:off x="457200" y="984875"/>
            <a:ext cx="2383800" cy="629700"/>
          </a:xfrm>
          <a:prstGeom prst="rect">
            <a:avLst/>
          </a:prstGeom>
        </p:spPr>
        <p:txBody>
          <a:bodyPr lIns="91425" tIns="91425" rIns="91425" bIns="91425" anchor="b" anchorCtr="0">
            <a:noAutofit/>
          </a:bodyPr>
          <a:lstStyle/>
          <a:p>
            <a:pPr lvl="0" rtl="0">
              <a:spcBef>
                <a:spcPts val="0"/>
              </a:spcBef>
              <a:buNone/>
            </a:pPr>
            <a:r>
              <a:rPr lang="fr-FR" dirty="0" smtClean="0"/>
              <a:t>BUS</a:t>
            </a:r>
            <a:endParaRPr lang="en" dirty="0"/>
          </a:p>
        </p:txBody>
      </p:sp>
      <p:sp>
        <p:nvSpPr>
          <p:cNvPr id="69" name="Shape 69"/>
          <p:cNvSpPr txBox="1">
            <a:spLocks noGrp="1"/>
          </p:cNvSpPr>
          <p:nvPr>
            <p:ph type="body" idx="2"/>
          </p:nvPr>
        </p:nvSpPr>
        <p:spPr>
          <a:xfrm>
            <a:off x="2870550" y="1825875"/>
            <a:ext cx="2436900" cy="1649100"/>
          </a:xfrm>
          <a:prstGeom prst="rect">
            <a:avLst/>
          </a:prstGeom>
        </p:spPr>
        <p:txBody>
          <a:bodyPr lIns="91425" tIns="91425" rIns="91425" bIns="91425" anchor="t" anchorCtr="0">
            <a:noAutofit/>
          </a:bodyPr>
          <a:lstStyle/>
          <a:p>
            <a:pPr>
              <a:buNone/>
            </a:pPr>
            <a:r>
              <a:rPr lang="fr-FR" sz="1100" dirty="0" smtClean="0"/>
              <a:t>Les </a:t>
            </a:r>
            <a:r>
              <a:rPr lang="fr-FR" sz="1100" dirty="0"/>
              <a:t>filles ne voulaient pas, et continuaient. L'homme s'est énervé et les a insultées. Une des filles lui a répondu : « Tu veux quoi ? J'te connais pas ! » L'homme lui a ensuite craché au visage. Les gens du bus ont pris la défense de la fille et le chauffeur a demandé à l'homme de descendre du bus. Après, une dame a dit à la fille : « ça t'apprendra à pas te calmer quand il faut ! »</a:t>
            </a:r>
          </a:p>
        </p:txBody>
      </p:sp>
      <p:sp>
        <p:nvSpPr>
          <p:cNvPr id="70" name="Shape 70"/>
          <p:cNvSpPr txBox="1">
            <a:spLocks noGrp="1"/>
          </p:cNvSpPr>
          <p:nvPr>
            <p:ph type="body" idx="2"/>
          </p:nvPr>
        </p:nvSpPr>
        <p:spPr>
          <a:xfrm>
            <a:off x="457200" y="4466950"/>
            <a:ext cx="6969600" cy="413400"/>
          </a:xfrm>
          <a:prstGeom prst="rect">
            <a:avLst/>
          </a:prstGeom>
        </p:spPr>
        <p:txBody>
          <a:bodyPr lIns="91425" tIns="91425" rIns="91425" bIns="91425" anchor="t" anchorCtr="0">
            <a:noAutofit/>
          </a:bodyPr>
          <a:lstStyle/>
          <a:p>
            <a:pPr>
              <a:buNone/>
            </a:pPr>
            <a:r>
              <a:rPr lang="fr-FR" sz="1500" i="1" dirty="0"/>
              <a:t>Elodie </a:t>
            </a:r>
            <a:r>
              <a:rPr lang="fr-FR" sz="1500" i="1" dirty="0" smtClean="0"/>
              <a:t>VENEROSY</a:t>
            </a:r>
            <a:endParaRPr lang="fr-FR" sz="1500" i="1" dirty="0"/>
          </a:p>
        </p:txBody>
      </p:sp>
      <p:sp>
        <p:nvSpPr>
          <p:cNvPr id="72" name="Shape 72"/>
          <p:cNvSpPr txBox="1">
            <a:spLocks noGrp="1"/>
          </p:cNvSpPr>
          <p:nvPr>
            <p:ph type="body" idx="1"/>
          </p:nvPr>
        </p:nvSpPr>
        <p:spPr>
          <a:xfrm>
            <a:off x="457200" y="1825875"/>
            <a:ext cx="2276400" cy="1649100"/>
          </a:xfrm>
          <a:prstGeom prst="rect">
            <a:avLst/>
          </a:prstGeom>
        </p:spPr>
        <p:txBody>
          <a:bodyPr lIns="91425" tIns="91425" rIns="91425" bIns="91425" anchor="t" anchorCtr="0">
            <a:noAutofit/>
          </a:bodyPr>
          <a:lstStyle/>
          <a:p>
            <a:pPr>
              <a:buNone/>
            </a:pPr>
            <a:r>
              <a:rPr lang="fr-FR" sz="1100" dirty="0"/>
              <a:t>A un arrêt de bus, deux filles montent. Elles parlent assez fort. Les gens qui étaient dans le bus leur lançaient des regards qui en disaient long, du genre : « Taisez-vous ». A un autre arrêt, deux garçons montent. Elles parlent de plus en plus fort et rigolent fort. Un homme qui était monté en même temps qu'elles a commencé à leur demander de se </a:t>
            </a:r>
            <a:r>
              <a:rPr lang="fr-FR" sz="1100" dirty="0" smtClean="0"/>
              <a:t>taire.</a:t>
            </a:r>
            <a:endParaRPr lang="fr-FR" sz="1100" dirty="0"/>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xmlns:p14="http://schemas.microsoft.com/office/powerpoint/2010/main" spd="slow" advTm="2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0" y="1235161"/>
            <a:ext cx="9143800" cy="3083604"/>
          </a:xfrm>
          <a:prstGeom prst="rect">
            <a:avLst/>
          </a:prstGeom>
        </p:spPr>
        <p:txBody>
          <a:bodyPr lIns="91425" tIns="91425" rIns="91425" bIns="91425" anchor="ctr" anchorCtr="0">
            <a:noAutofit/>
          </a:bodyPr>
          <a:lstStyle/>
          <a:p>
            <a:pPr>
              <a:buNone/>
            </a:pPr>
            <a:r>
              <a:rPr lang="fr-FR" sz="1500" b="1" dirty="0"/>
              <a:t>22 décembre</a:t>
            </a:r>
          </a:p>
          <a:p>
            <a:pPr>
              <a:buNone/>
            </a:pPr>
            <a:r>
              <a:rPr lang="fr-FR" sz="1500" dirty="0" smtClean="0"/>
              <a:t>Le </a:t>
            </a:r>
            <a:r>
              <a:rPr lang="fr-FR" sz="1500" dirty="0"/>
              <a:t>matin, à La Défense. Un monsieur était ivre. Il parlait tout seul et il a insulté une femme noire. La femme l'a ignoré.</a:t>
            </a:r>
          </a:p>
          <a:p>
            <a:pPr>
              <a:buNone/>
            </a:pPr>
            <a:r>
              <a:rPr lang="fr-FR" sz="1500" dirty="0"/>
              <a:t/>
            </a:r>
            <a:br>
              <a:rPr lang="fr-FR" sz="1500" dirty="0"/>
            </a:br>
            <a:r>
              <a:rPr lang="fr-FR" sz="1500" b="1" dirty="0" smtClean="0"/>
              <a:t>23 </a:t>
            </a:r>
            <a:r>
              <a:rPr lang="fr-FR" sz="1500" b="1" dirty="0"/>
              <a:t>décembre </a:t>
            </a:r>
          </a:p>
          <a:p>
            <a:pPr>
              <a:buNone/>
            </a:pPr>
            <a:r>
              <a:rPr lang="fr-FR" sz="1500" dirty="0" smtClean="0"/>
              <a:t>Au </a:t>
            </a:r>
            <a:r>
              <a:rPr lang="fr-FR" sz="1500" dirty="0"/>
              <a:t>supermarché. Une femme était stressée parce qu'elle ne savait pas quoi offrir à sa fille. Elle est allée demander à un employé où elle pouvait trouver des jeux pour filles.</a:t>
            </a:r>
          </a:p>
          <a:p>
            <a:pPr>
              <a:buNone/>
            </a:pPr>
            <a:r>
              <a:rPr lang="fr-FR" sz="1500" dirty="0"/>
              <a:t/>
            </a:r>
            <a:br>
              <a:rPr lang="fr-FR" sz="1500" dirty="0"/>
            </a:br>
            <a:r>
              <a:rPr lang="fr-FR" sz="1500" b="1" dirty="0" smtClean="0"/>
              <a:t>31 </a:t>
            </a:r>
            <a:r>
              <a:rPr lang="fr-FR" sz="1500" b="1" dirty="0"/>
              <a:t>décembre</a:t>
            </a:r>
          </a:p>
          <a:p>
            <a:pPr>
              <a:buNone/>
            </a:pPr>
            <a:r>
              <a:rPr lang="fr-FR" sz="1500" dirty="0" smtClean="0"/>
              <a:t>A </a:t>
            </a:r>
            <a:r>
              <a:rPr lang="fr-FR" sz="1500" dirty="0"/>
              <a:t>Leclerc. Des jeunes hommes ont acheté des pétards pour le nouvel an. Les jeunes étaient heureux mais le vigile les a interpellés car il soupçonnait un des jeunes d'avoir volé quelque chose</a:t>
            </a:r>
            <a:r>
              <a:rPr lang="fr-FR" sz="1500" dirty="0" smtClean="0"/>
              <a:t>.</a:t>
            </a:r>
            <a:endParaRPr lang="fr-FR" sz="1500" dirty="0"/>
          </a:p>
          <a:p>
            <a:pPr>
              <a:buNone/>
            </a:pPr>
            <a:r>
              <a:rPr lang="fr-FR" sz="1500" i="1" dirty="0" err="1" smtClean="0"/>
              <a:t>Simbara</a:t>
            </a:r>
            <a:r>
              <a:rPr lang="fr-FR" sz="1500" i="1" dirty="0" smtClean="0"/>
              <a:t> SACKO</a:t>
            </a:r>
            <a:endParaRPr lang="fr-FR" sz="1500" i="1" dirty="0"/>
          </a:p>
        </p:txBody>
      </p:sp>
    </p:spTree>
    <p:extLst>
      <p:ext uri="{BB962C8B-B14F-4D97-AF65-F5344CB8AC3E}">
        <p14:creationId xmlns:p14="http://schemas.microsoft.com/office/powerpoint/2010/main" val="74424221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xmlns:p14="http://schemas.microsoft.com/office/powerpoint/2010/main" spd="slow"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0" y="1235161"/>
            <a:ext cx="9143800" cy="3083604"/>
          </a:xfrm>
          <a:prstGeom prst="rect">
            <a:avLst/>
          </a:prstGeom>
        </p:spPr>
        <p:txBody>
          <a:bodyPr lIns="91425" tIns="91425" rIns="91425" bIns="91425" anchor="ctr" anchorCtr="0">
            <a:noAutofit/>
          </a:bodyPr>
          <a:lstStyle/>
          <a:p>
            <a:pPr>
              <a:buNone/>
            </a:pPr>
            <a:r>
              <a:rPr lang="fr-FR" sz="1100" b="1" dirty="0"/>
              <a:t>22 décembre</a:t>
            </a:r>
          </a:p>
          <a:p>
            <a:pPr>
              <a:buNone/>
            </a:pPr>
            <a:r>
              <a:rPr lang="fr-FR" sz="1100" dirty="0"/>
              <a:t>A Carrières-sous-Poissy, dans la rue Saint-Honoré, un mendiant tape porte par porte pour essayer de récolter de l'argent.</a:t>
            </a:r>
          </a:p>
          <a:p>
            <a:pPr>
              <a:buNone/>
            </a:pPr>
            <a:r>
              <a:rPr lang="fr-FR" sz="1100" b="1" dirty="0" smtClean="0"/>
              <a:t>24 </a:t>
            </a:r>
            <a:r>
              <a:rPr lang="fr-FR" sz="1100" b="1" dirty="0"/>
              <a:t>décembre</a:t>
            </a:r>
          </a:p>
          <a:p>
            <a:pPr>
              <a:buNone/>
            </a:pPr>
            <a:r>
              <a:rPr lang="fr-FR" sz="1100" dirty="0"/>
              <a:t>Pas un chat ne traîne dans les rues pavées de la ville. Tous sont au chaud dans leur appartement en attendant impatiemment Noël. </a:t>
            </a:r>
          </a:p>
          <a:p>
            <a:pPr>
              <a:buNone/>
            </a:pPr>
            <a:r>
              <a:rPr lang="fr-FR" sz="1100" b="1" dirty="0"/>
              <a:t/>
            </a:r>
            <a:br>
              <a:rPr lang="fr-FR" sz="1100" b="1" dirty="0"/>
            </a:br>
            <a:r>
              <a:rPr lang="fr-FR" sz="1100" b="1" dirty="0"/>
              <a:t>26 décembre</a:t>
            </a:r>
          </a:p>
          <a:p>
            <a:pPr>
              <a:buNone/>
            </a:pPr>
            <a:r>
              <a:rPr lang="fr-FR" sz="1100" dirty="0"/>
              <a:t>Les enfants ébahis sortent de chez eux pour aller essayer leurs nouveaux jouets. </a:t>
            </a:r>
          </a:p>
          <a:p>
            <a:pPr>
              <a:buNone/>
            </a:pPr>
            <a:r>
              <a:rPr lang="fr-FR" sz="1100" dirty="0"/>
              <a:t>Une fille a essayé de faire du vélo pour la première fois, accompagnée de ses parents.</a:t>
            </a:r>
          </a:p>
          <a:p>
            <a:pPr>
              <a:buNone/>
            </a:pPr>
            <a:r>
              <a:rPr lang="fr-FR" sz="1100" b="1" dirty="0" smtClean="0"/>
              <a:t>31 </a:t>
            </a:r>
            <a:r>
              <a:rPr lang="fr-FR" sz="1100" b="1" dirty="0"/>
              <a:t>décembre</a:t>
            </a:r>
          </a:p>
          <a:p>
            <a:pPr>
              <a:buNone/>
            </a:pPr>
            <a:r>
              <a:rPr lang="fr-FR" sz="1100" dirty="0"/>
              <a:t>22h00. Au premier étage d'un immeuble, on entend une fête. Tous sont contents de célébrer la nouvelle année entre amis.</a:t>
            </a:r>
          </a:p>
          <a:p>
            <a:pPr>
              <a:buNone/>
            </a:pPr>
            <a:r>
              <a:rPr lang="fr-FR" sz="1100" dirty="0"/>
              <a:t>Minuit. Un feu d'artifice éclate dans la ville de Carrières-sous-Poissy et une nouvelle année se prépare.</a:t>
            </a:r>
          </a:p>
          <a:p>
            <a:pPr>
              <a:buNone/>
            </a:pPr>
            <a:r>
              <a:rPr lang="fr-FR" sz="1100" b="1" dirty="0" smtClean="0"/>
              <a:t>8 </a:t>
            </a:r>
            <a:r>
              <a:rPr lang="fr-FR" sz="1100" b="1" dirty="0"/>
              <a:t>février</a:t>
            </a:r>
          </a:p>
          <a:p>
            <a:pPr>
              <a:buNone/>
            </a:pPr>
            <a:r>
              <a:rPr lang="fr-FR" sz="1100" dirty="0"/>
              <a:t>Devant l'église Saint-Louis, une famille célèbre un mariage religieux. Le marié et la mariée s'embrassent pour célébrer leur amour.</a:t>
            </a:r>
          </a:p>
          <a:p>
            <a:pPr>
              <a:buNone/>
            </a:pPr>
            <a:r>
              <a:rPr lang="fr-FR" sz="1100" i="1" dirty="0" err="1" smtClean="0"/>
              <a:t>Bayane</a:t>
            </a:r>
            <a:r>
              <a:rPr lang="fr-FR" sz="1100" i="1" dirty="0" smtClean="0"/>
              <a:t> EL FERDAOUSS</a:t>
            </a:r>
            <a:r>
              <a:rPr lang="fr-FR" sz="1100" dirty="0" smtClean="0"/>
              <a:t>I</a:t>
            </a:r>
            <a:endParaRPr lang="fr-FR" sz="1100" dirty="0"/>
          </a:p>
        </p:txBody>
      </p:sp>
    </p:spTree>
    <p:extLst>
      <p:ext uri="{BB962C8B-B14F-4D97-AF65-F5344CB8AC3E}">
        <p14:creationId xmlns:p14="http://schemas.microsoft.com/office/powerpoint/2010/main" val="2361200309"/>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xmlns:p14="http://schemas.microsoft.com/office/powerpoint/2010/main" spd="slow" advTm="20000"/>
    </mc:Fallback>
  </mc:AlternateContent>
  <p:timing>
    <p:tnLst>
      <p:par>
        <p:cTn id="1" dur="indefinite" restart="never" nodeType="tmRoot"/>
      </p:par>
    </p:tnLst>
  </p:timing>
</p:sld>
</file>

<file path=ppt/theme/theme1.xml><?xml version="1.0" encoding="utf-8"?>
<a:theme xmlns:a="http://schemas.openxmlformats.org/drawingml/2006/main" name="Ragozin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1058</Words>
  <Application>Microsoft Office PowerPoint</Application>
  <PresentationFormat>Affichage à l'écran (16:9)</PresentationFormat>
  <Paragraphs>102</Paragraphs>
  <Slides>20</Slides>
  <Notes>20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20</vt:i4>
      </vt:variant>
    </vt:vector>
  </HeadingPairs>
  <TitlesOfParts>
    <vt:vector size="25" baseType="lpstr">
      <vt:lpstr>Arial</vt:lpstr>
      <vt:lpstr>Varela</vt:lpstr>
      <vt:lpstr>Raleway</vt:lpstr>
      <vt:lpstr>Twentieth Century</vt:lpstr>
      <vt:lpstr>Ragozine template</vt:lpstr>
      <vt:lpstr>REGARDS SUR LA VILLE Observation urbaine en Ile-de-France 4°1 et  4°3 </vt:lpstr>
      <vt:lpstr>CARRIÈRES-SOUS-POISSY </vt:lpstr>
      <vt:lpstr>Présentation PowerPoint</vt:lpstr>
      <vt:lpstr>Présentation PowerPoint</vt:lpstr>
      <vt:lpstr>CARRIÈRES-SOUS-POISSY  Parking</vt:lpstr>
      <vt:lpstr>Présentation PowerPoint</vt:lpstr>
      <vt:lpstr>BUS</vt:lpstr>
      <vt:lpstr>Présentation PowerPoint</vt:lpstr>
      <vt:lpstr>Présentation PowerPoint</vt:lpstr>
      <vt:lpstr>CARRIÈRES-SOUS-POISSY </vt:lpstr>
      <vt:lpstr>Présentation PowerPoint</vt:lpstr>
      <vt:lpstr>RER</vt:lpstr>
      <vt:lpstr>Présentation PowerPoint</vt:lpstr>
      <vt:lpstr>TRAINS</vt:lpstr>
      <vt:lpstr>Présentation PowerPoint</vt:lpstr>
      <vt:lpstr>Présentation PowerPoint</vt:lpstr>
      <vt:lpstr>CARRIÈRES-SOUS POISSY</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REGARDS SUR LA VILLE</dc:title>
  <dc:creator>Clémence2 Bonnet</dc:creator>
  <cp:lastModifiedBy>Clémence2 Bonnet</cp:lastModifiedBy>
  <cp:revision>32</cp:revision>
  <dcterms:modified xsi:type="dcterms:W3CDTF">2017-06-26T14:36:31Z</dcterms:modified>
</cp:coreProperties>
</file>